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88" r:id="rId6"/>
    <p:sldId id="260" r:id="rId7"/>
    <p:sldId id="261" r:id="rId8"/>
    <p:sldId id="262" r:id="rId9"/>
    <p:sldId id="263" r:id="rId10"/>
    <p:sldId id="264" r:id="rId11"/>
    <p:sldId id="265" r:id="rId12"/>
    <p:sldId id="266" r:id="rId13"/>
    <p:sldId id="267" r:id="rId14"/>
    <p:sldId id="285" r:id="rId15"/>
    <p:sldId id="268" r:id="rId16"/>
    <p:sldId id="269" r:id="rId17"/>
    <p:sldId id="270" r:id="rId18"/>
    <p:sldId id="271" r:id="rId19"/>
    <p:sldId id="272" r:id="rId20"/>
    <p:sldId id="273" r:id="rId21"/>
    <p:sldId id="274" r:id="rId22"/>
    <p:sldId id="289" r:id="rId23"/>
    <p:sldId id="290" r:id="rId24"/>
    <p:sldId id="276" r:id="rId25"/>
    <p:sldId id="277" r:id="rId26"/>
    <p:sldId id="278" r:id="rId27"/>
    <p:sldId id="279" r:id="rId28"/>
    <p:sldId id="280" r:id="rId29"/>
    <p:sldId id="281" r:id="rId30"/>
    <p:sldId id="286" r:id="rId31"/>
    <p:sldId id="282" r:id="rId32"/>
    <p:sldId id="283" r:id="rId33"/>
    <p:sldId id="284" r:id="rId34"/>
    <p:sldId id="28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4040E6-F5A5-4936-B80C-C9F4C6C85722}" type="datetimeFigureOut">
              <a:rPr lang="en-US" smtClean="0"/>
              <a:t>9/18/2023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117BDD-E65D-4D11-952C-A72FCA924CDA}" type="slidenum">
              <a:rPr lang="en-US" smtClean="0"/>
              <a:t>‹#›</a:t>
            </a:fld>
            <a:endParaRPr lang="en-US"/>
          </a:p>
        </p:txBody>
      </p:sp>
    </p:spTree>
    <p:extLst>
      <p:ext uri="{BB962C8B-B14F-4D97-AF65-F5344CB8AC3E}">
        <p14:creationId xmlns:p14="http://schemas.microsoft.com/office/powerpoint/2010/main" val="1285579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5" name="Google Shape;265;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Give the analogy of the character recognition system.</a:t>
            </a:r>
            <a:endParaRPr/>
          </a:p>
          <a:p>
            <a:pPr marL="0" lvl="0" indent="0" algn="l" rtl="0">
              <a:spcBef>
                <a:spcPts val="0"/>
              </a:spcBef>
              <a:spcAft>
                <a:spcPts val="0"/>
              </a:spcAft>
              <a:buSzPts val="1800"/>
              <a:buNone/>
            </a:pPr>
            <a:r>
              <a:rPr lang="en-US"/>
              <a:t>Low Level: Cleaning up the image of some text</a:t>
            </a:r>
            <a:endParaRPr/>
          </a:p>
          <a:p>
            <a:pPr marL="0" lvl="0" indent="0" algn="l" rtl="0">
              <a:spcBef>
                <a:spcPts val="0"/>
              </a:spcBef>
              <a:spcAft>
                <a:spcPts val="0"/>
              </a:spcAft>
              <a:buSzPts val="1800"/>
              <a:buNone/>
            </a:pPr>
            <a:r>
              <a:rPr lang="en-US"/>
              <a:t>Mid level: Segmenting the text from the background and recognising individual characters</a:t>
            </a:r>
            <a:endParaRPr/>
          </a:p>
          <a:p>
            <a:pPr marL="0" lvl="0" indent="0" algn="l" rtl="0">
              <a:spcBef>
                <a:spcPts val="0"/>
              </a:spcBef>
              <a:spcAft>
                <a:spcPts val="0"/>
              </a:spcAft>
              <a:buSzPts val="1800"/>
              <a:buNone/>
            </a:pPr>
            <a:r>
              <a:rPr lang="en-US"/>
              <a:t>High level: Understanding what the text says</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897516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5" name="Google Shape;535;p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468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9390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2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1473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3" name="Google Shape;403;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7735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7" name="Google Shape;427;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474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2" name="Google Shape;452;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470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6" name="Google Shape;476;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5161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0" name="Google Shape;500;p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4224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p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4" name="Google Shape;524;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1869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0F60CB3-2D75-45EE-AB2A-7368259DDF7E}" type="datetimeFigureOut">
              <a:rPr lang="en-US" smtClean="0"/>
              <a:t>9/18/2023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1319174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F60CB3-2D75-45EE-AB2A-7368259DDF7E}" type="datetimeFigureOut">
              <a:rPr lang="en-US" smtClean="0"/>
              <a:t>9/18/2023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3853152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F60CB3-2D75-45EE-AB2A-7368259DDF7E}" type="datetimeFigureOut">
              <a:rPr lang="en-US" smtClean="0"/>
              <a:t>9/18/2023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385014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F60CB3-2D75-45EE-AB2A-7368259DDF7E}" type="datetimeFigureOut">
              <a:rPr lang="en-US" smtClean="0"/>
              <a:t>9/18/2023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1271549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F60CB3-2D75-45EE-AB2A-7368259DDF7E}" type="datetimeFigureOut">
              <a:rPr lang="en-US" smtClean="0"/>
              <a:t>9/18/2023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3660867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0F60CB3-2D75-45EE-AB2A-7368259DDF7E}" type="datetimeFigureOut">
              <a:rPr lang="en-US" smtClean="0"/>
              <a:t>9/18/2023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698638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0F60CB3-2D75-45EE-AB2A-7368259DDF7E}" type="datetimeFigureOut">
              <a:rPr lang="en-US" smtClean="0"/>
              <a:t>9/18/2023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1021987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0F60CB3-2D75-45EE-AB2A-7368259DDF7E}" type="datetimeFigureOut">
              <a:rPr lang="en-US" smtClean="0"/>
              <a:t>9/18/2023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1700351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F60CB3-2D75-45EE-AB2A-7368259DDF7E}" type="datetimeFigureOut">
              <a:rPr lang="en-US" smtClean="0"/>
              <a:t>9/18/2023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557956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0F60CB3-2D75-45EE-AB2A-7368259DDF7E}" type="datetimeFigureOut">
              <a:rPr lang="en-US" smtClean="0"/>
              <a:t>9/18/2023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1024506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0F60CB3-2D75-45EE-AB2A-7368259DDF7E}" type="datetimeFigureOut">
              <a:rPr lang="en-US" smtClean="0"/>
              <a:t>9/18/2023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57D22-FA8B-4A3A-BE84-A775B1A97163}" type="slidenum">
              <a:rPr lang="en-US" smtClean="0"/>
              <a:t>‹#›</a:t>
            </a:fld>
            <a:endParaRPr lang="en-US"/>
          </a:p>
        </p:txBody>
      </p:sp>
    </p:spTree>
    <p:extLst>
      <p:ext uri="{BB962C8B-B14F-4D97-AF65-F5344CB8AC3E}">
        <p14:creationId xmlns:p14="http://schemas.microsoft.com/office/powerpoint/2010/main" val="3385134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F60CB3-2D75-45EE-AB2A-7368259DDF7E}" type="datetimeFigureOut">
              <a:rPr lang="en-US" smtClean="0"/>
              <a:t>9/18/2023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957D22-FA8B-4A3A-BE84-A775B1A97163}" type="slidenum">
              <a:rPr lang="en-US" smtClean="0"/>
              <a:t>‹#›</a:t>
            </a:fld>
            <a:endParaRPr lang="en-US"/>
          </a:p>
        </p:txBody>
      </p:sp>
    </p:spTree>
    <p:extLst>
      <p:ext uri="{BB962C8B-B14F-4D97-AF65-F5344CB8AC3E}">
        <p14:creationId xmlns:p14="http://schemas.microsoft.com/office/powerpoint/2010/main" val="2945706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jp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64248" y="3003607"/>
            <a:ext cx="5350502" cy="838831"/>
          </a:xfrm>
        </p:spPr>
        <p:txBody>
          <a:bodyPr anchor="t">
            <a:normAutofit/>
          </a:bodyPr>
          <a:lstStyle/>
          <a:p>
            <a:pPr algn="l"/>
            <a:r>
              <a:rPr lang="en-US" sz="4000" dirty="0">
                <a:solidFill>
                  <a:schemeClr val="tx2"/>
                </a:solidFill>
              </a:rPr>
              <a:t>Digital Image Processing</a:t>
            </a:r>
          </a:p>
        </p:txBody>
      </p:sp>
      <p:sp>
        <p:nvSpPr>
          <p:cNvPr id="3" name="Subtitle 2"/>
          <p:cNvSpPr>
            <a:spLocks noGrp="1"/>
          </p:cNvSpPr>
          <p:nvPr>
            <p:ph type="subTitle" idx="1"/>
          </p:nvPr>
        </p:nvSpPr>
        <p:spPr>
          <a:xfrm>
            <a:off x="6501333" y="4049485"/>
            <a:ext cx="4805691" cy="838831"/>
          </a:xfrm>
        </p:spPr>
        <p:txBody>
          <a:bodyPr anchor="b">
            <a:normAutofit/>
          </a:bodyPr>
          <a:lstStyle/>
          <a:p>
            <a:pPr algn="l"/>
            <a:r>
              <a:rPr lang="en-US" altLang="en-US" sz="2000" dirty="0">
                <a:solidFill>
                  <a:schemeClr val="tx2"/>
                </a:solidFill>
                <a:latin typeface="Verdana" panose="020B0604030504040204" pitchFamily="34" charset="0"/>
              </a:rPr>
              <a:t>Dr. Mubashir Ahmad (Ph.D.)</a:t>
            </a:r>
          </a:p>
          <a:p>
            <a:pPr algn="l"/>
            <a:endParaRPr lang="en-US" sz="2000" dirty="0">
              <a:solidFill>
                <a:schemeClr val="tx2"/>
              </a:solidFill>
            </a:endParaRPr>
          </a:p>
        </p:txBody>
      </p:sp>
      <p:pic>
        <p:nvPicPr>
          <p:cNvPr id="7" name="Graphic 6" descr="Camera">
            <a:extLst>
              <a:ext uri="{FF2B5EF4-FFF2-40B4-BE49-F238E27FC236}">
                <a16:creationId xmlns:a16="http://schemas.microsoft.com/office/drawing/2014/main" id="{037B83B5-3751-FDA7-F99F-88FAB64F90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67634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EXAMPLES OF FIELDS THAT USE DIGITAL IMAGE PROCESSING </a:t>
            </a:r>
          </a:p>
        </p:txBody>
      </p:sp>
      <p:sp>
        <p:nvSpPr>
          <p:cNvPr id="3" name="Content Placeholder 2"/>
          <p:cNvSpPr>
            <a:spLocks noGrp="1"/>
          </p:cNvSpPr>
          <p:nvPr>
            <p:ph idx="1"/>
          </p:nvPr>
        </p:nvSpPr>
        <p:spPr/>
        <p:txBody>
          <a:bodyPr>
            <a:normAutofit/>
          </a:bodyPr>
          <a:lstStyle/>
          <a:p>
            <a:r>
              <a:rPr lang="en-US" dirty="0"/>
              <a:t>The second major area of application of digital image processing techniques mentioned at the beginning of this chapter is in solving problems dealing with machine perception. In this case, interest is on procedures for extracting information from an image, in a form suitable for computer processing. </a:t>
            </a:r>
            <a:br>
              <a:rPr lang="en-US" dirty="0"/>
            </a:br>
            <a:br>
              <a:rPr lang="en-US" dirty="0"/>
            </a:br>
            <a:br>
              <a:rPr lang="en-US" dirty="0"/>
            </a:br>
            <a:endParaRPr lang="en-US" dirty="0"/>
          </a:p>
        </p:txBody>
      </p:sp>
    </p:spTree>
    <p:extLst>
      <p:ext uri="{BB962C8B-B14F-4D97-AF65-F5344CB8AC3E}">
        <p14:creationId xmlns:p14="http://schemas.microsoft.com/office/powerpoint/2010/main" val="2749785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EXAMPLES OF FIELDS THAT USE DIGITAL IMAGE PROCESSING </a:t>
            </a:r>
          </a:p>
        </p:txBody>
      </p:sp>
      <p:sp>
        <p:nvSpPr>
          <p:cNvPr id="3" name="Content Placeholder 2"/>
          <p:cNvSpPr>
            <a:spLocks noGrp="1"/>
          </p:cNvSpPr>
          <p:nvPr>
            <p:ph idx="1"/>
          </p:nvPr>
        </p:nvSpPr>
        <p:spPr/>
        <p:txBody>
          <a:bodyPr>
            <a:normAutofit/>
          </a:bodyPr>
          <a:lstStyle/>
          <a:p>
            <a:br>
              <a:rPr lang="en-US" dirty="0"/>
            </a:br>
            <a:br>
              <a:rPr lang="en-US" dirty="0"/>
            </a:br>
            <a:br>
              <a:rPr lang="en-US" dirty="0"/>
            </a:br>
            <a:endParaRPr lang="en-US" dirty="0"/>
          </a:p>
        </p:txBody>
      </p:sp>
      <p:pic>
        <p:nvPicPr>
          <p:cNvPr id="4" name="Picture 3"/>
          <p:cNvPicPr>
            <a:picLocks noChangeAspect="1"/>
          </p:cNvPicPr>
          <p:nvPr/>
        </p:nvPicPr>
        <p:blipFill>
          <a:blip r:embed="rId2"/>
          <a:stretch>
            <a:fillRect/>
          </a:stretch>
        </p:blipFill>
        <p:spPr>
          <a:xfrm>
            <a:off x="838200" y="2357120"/>
            <a:ext cx="11131528" cy="2580640"/>
          </a:xfrm>
          <a:prstGeom prst="rect">
            <a:avLst/>
          </a:prstGeom>
        </p:spPr>
      </p:pic>
    </p:spTree>
    <p:extLst>
      <p:ext uri="{BB962C8B-B14F-4D97-AF65-F5344CB8AC3E}">
        <p14:creationId xmlns:p14="http://schemas.microsoft.com/office/powerpoint/2010/main" val="329745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GAMMA-RAY IMAGING </a:t>
            </a:r>
          </a:p>
        </p:txBody>
      </p:sp>
      <p:sp>
        <p:nvSpPr>
          <p:cNvPr id="3" name="Content Placeholder 2"/>
          <p:cNvSpPr>
            <a:spLocks noGrp="1"/>
          </p:cNvSpPr>
          <p:nvPr>
            <p:ph idx="1"/>
          </p:nvPr>
        </p:nvSpPr>
        <p:spPr/>
        <p:txBody>
          <a:bodyPr>
            <a:normAutofit fontScale="85000" lnSpcReduction="10000"/>
          </a:bodyPr>
          <a:lstStyle/>
          <a:p>
            <a:r>
              <a:rPr lang="en-US" dirty="0"/>
              <a:t>Major uses of imaging based on gamma rays include nuclear medicine and astronomical observations. In nuclear medicine, the approach is to inject a patient with a radioactive isotope that emits gamma rays as it decays. Images are produced from the emissions collected by gamma-ray detectors. </a:t>
            </a:r>
          </a:p>
          <a:p>
            <a:r>
              <a:rPr lang="en-US" dirty="0"/>
              <a:t>Images of this sort are used to locate sites of bone pathology, such as infections or tumors. </a:t>
            </a:r>
          </a:p>
          <a:p>
            <a:r>
              <a:rPr lang="en-US" dirty="0"/>
              <a:t>Angiography is another major application in an area called contrast enhancement</a:t>
            </a:r>
            <a:br>
              <a:rPr lang="en-US" dirty="0"/>
            </a:br>
            <a:r>
              <a:rPr lang="en-US" dirty="0"/>
              <a:t>radiography. </a:t>
            </a:r>
          </a:p>
          <a:p>
            <a:r>
              <a:rPr lang="en-US" dirty="0"/>
              <a:t>Another important use of X-rays in medical imaging is computerized axial tomography (CAT). Due to their resolution and 3-D capabilities, CAT scans revolutionized medicine from the moment they first became available in the early 1970s. </a:t>
            </a:r>
            <a:br>
              <a:rPr lang="en-US" dirty="0"/>
            </a:br>
            <a:endParaRPr lang="en-US" dirty="0"/>
          </a:p>
        </p:txBody>
      </p:sp>
    </p:spTree>
    <p:extLst>
      <p:ext uri="{BB962C8B-B14F-4D97-AF65-F5344CB8AC3E}">
        <p14:creationId xmlns:p14="http://schemas.microsoft.com/office/powerpoint/2010/main" val="2124022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X-RAY IMAGING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615177" y="1393168"/>
            <a:ext cx="3864292" cy="5018427"/>
          </a:xfrm>
          <a:prstGeom prst="rect">
            <a:avLst/>
          </a:prstGeom>
        </p:spPr>
      </p:pic>
      <p:pic>
        <p:nvPicPr>
          <p:cNvPr id="5" name="Picture 4"/>
          <p:cNvPicPr>
            <a:picLocks noChangeAspect="1"/>
          </p:cNvPicPr>
          <p:nvPr/>
        </p:nvPicPr>
        <p:blipFill>
          <a:blip r:embed="rId3"/>
          <a:stretch>
            <a:fillRect/>
          </a:stretch>
        </p:blipFill>
        <p:spPr>
          <a:xfrm>
            <a:off x="838200" y="1519872"/>
            <a:ext cx="1776977" cy="4962843"/>
          </a:xfrm>
          <a:prstGeom prst="rect">
            <a:avLst/>
          </a:prstGeom>
        </p:spPr>
      </p:pic>
      <p:pic>
        <p:nvPicPr>
          <p:cNvPr id="6" name="Picture 5"/>
          <p:cNvPicPr>
            <a:picLocks noChangeAspect="1"/>
          </p:cNvPicPr>
          <p:nvPr/>
        </p:nvPicPr>
        <p:blipFill>
          <a:blip r:embed="rId4"/>
          <a:stretch>
            <a:fillRect/>
          </a:stretch>
        </p:blipFill>
        <p:spPr>
          <a:xfrm>
            <a:off x="8311189" y="1009968"/>
            <a:ext cx="3663801" cy="5401627"/>
          </a:xfrm>
          <a:prstGeom prst="rect">
            <a:avLst/>
          </a:prstGeom>
        </p:spPr>
      </p:pic>
      <p:pic>
        <p:nvPicPr>
          <p:cNvPr id="7" name="Picture 6"/>
          <p:cNvPicPr>
            <a:picLocks noChangeAspect="1"/>
          </p:cNvPicPr>
          <p:nvPr/>
        </p:nvPicPr>
        <p:blipFill>
          <a:blip r:embed="rId5"/>
          <a:stretch>
            <a:fillRect/>
          </a:stretch>
        </p:blipFill>
        <p:spPr>
          <a:xfrm>
            <a:off x="6675427" y="1009968"/>
            <a:ext cx="1493705" cy="5341619"/>
          </a:xfrm>
          <a:prstGeom prst="rect">
            <a:avLst/>
          </a:prstGeom>
        </p:spPr>
      </p:pic>
    </p:spTree>
    <p:extLst>
      <p:ext uri="{BB962C8B-B14F-4D97-AF65-F5344CB8AC3E}">
        <p14:creationId xmlns:p14="http://schemas.microsoft.com/office/powerpoint/2010/main" val="3379312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Positron Emission Tomography (PET)</a:t>
            </a:r>
          </a:p>
        </p:txBody>
      </p:sp>
      <p:sp>
        <p:nvSpPr>
          <p:cNvPr id="3" name="Content Placeholder 2"/>
          <p:cNvSpPr>
            <a:spLocks noGrp="1"/>
          </p:cNvSpPr>
          <p:nvPr>
            <p:ph idx="1"/>
          </p:nvPr>
        </p:nvSpPr>
        <p:spPr/>
        <p:txBody>
          <a:bodyPr/>
          <a:lstStyle/>
          <a:p>
            <a:r>
              <a:rPr lang="en-US" dirty="0"/>
              <a:t>A positron emission tomography (PET) scan is </a:t>
            </a:r>
            <a:r>
              <a:rPr lang="en-US" b="1" dirty="0"/>
              <a:t>an imaging test that can help reveal the metabolic or biochemical function of your tissues and organs</a:t>
            </a:r>
            <a:r>
              <a:rPr lang="en-US" dirty="0"/>
              <a:t>. The PET scan uses a radioactive drug (tracer) to show both normal and abnormal metabolic activity.</a:t>
            </a:r>
          </a:p>
          <a:p>
            <a:r>
              <a:rPr lang="en-US" dirty="0"/>
              <a:t>PET scans may be used </a:t>
            </a:r>
            <a:r>
              <a:rPr lang="en-US" b="1" dirty="0"/>
              <a:t>to evaluate organs and/or tissues for the presence of disease or other conditions</a:t>
            </a:r>
            <a:r>
              <a:rPr lang="en-US" dirty="0"/>
              <a:t>. PET may also be used to evaluate the function of organs, such as the heart or brain. The most common use of PET is in the detection of cancer and the evaluation of cancer treatment.</a:t>
            </a:r>
          </a:p>
        </p:txBody>
      </p:sp>
    </p:spTree>
    <p:extLst>
      <p:ext uri="{BB962C8B-B14F-4D97-AF65-F5344CB8AC3E}">
        <p14:creationId xmlns:p14="http://schemas.microsoft.com/office/powerpoint/2010/main" val="1702107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IMAGING IN THE ULTRAVIOLET BAND </a:t>
            </a:r>
          </a:p>
        </p:txBody>
      </p:sp>
      <p:sp>
        <p:nvSpPr>
          <p:cNvPr id="3" name="Content Placeholder 2"/>
          <p:cNvSpPr>
            <a:spLocks noGrp="1"/>
          </p:cNvSpPr>
          <p:nvPr>
            <p:ph idx="1"/>
          </p:nvPr>
        </p:nvSpPr>
        <p:spPr/>
        <p:txBody>
          <a:bodyPr/>
          <a:lstStyle/>
          <a:p>
            <a:r>
              <a:rPr lang="en-US" dirty="0"/>
              <a:t>Applications of ultraviolet “light” are varied. They include lithography, industrial inspection, microscopy, lasers, biological imaging, and astronomical observations. </a:t>
            </a:r>
            <a:br>
              <a:rPr lang="en-US" dirty="0"/>
            </a:br>
            <a:endParaRPr lang="en-US" dirty="0"/>
          </a:p>
        </p:txBody>
      </p:sp>
      <p:pic>
        <p:nvPicPr>
          <p:cNvPr id="8" name="Picture 7"/>
          <p:cNvPicPr>
            <a:picLocks noChangeAspect="1"/>
          </p:cNvPicPr>
          <p:nvPr/>
        </p:nvPicPr>
        <p:blipFill>
          <a:blip r:embed="rId2"/>
          <a:stretch>
            <a:fillRect/>
          </a:stretch>
        </p:blipFill>
        <p:spPr>
          <a:xfrm>
            <a:off x="1855470" y="3049720"/>
            <a:ext cx="8284210" cy="3718110"/>
          </a:xfrm>
          <a:prstGeom prst="rect">
            <a:avLst/>
          </a:prstGeom>
        </p:spPr>
      </p:pic>
    </p:spTree>
    <p:extLst>
      <p:ext uri="{BB962C8B-B14F-4D97-AF65-F5344CB8AC3E}">
        <p14:creationId xmlns:p14="http://schemas.microsoft.com/office/powerpoint/2010/main" val="22403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IMAGING IN THE VISIBLE AND INFRARED BANDS </a:t>
            </a:r>
          </a:p>
        </p:txBody>
      </p:sp>
      <p:sp>
        <p:nvSpPr>
          <p:cNvPr id="3" name="Content Placeholder 2"/>
          <p:cNvSpPr>
            <a:spLocks noGrp="1"/>
          </p:cNvSpPr>
          <p:nvPr>
            <p:ph idx="1"/>
          </p:nvPr>
        </p:nvSpPr>
        <p:spPr>
          <a:xfrm>
            <a:off x="838199" y="1825625"/>
            <a:ext cx="2982687" cy="4248604"/>
          </a:xfrm>
        </p:spPr>
        <p:txBody>
          <a:bodyPr>
            <a:normAutofit fontScale="85000" lnSpcReduction="10000"/>
          </a:bodyPr>
          <a:lstStyle/>
          <a:p>
            <a:r>
              <a:rPr lang="en-US" dirty="0"/>
              <a:t>Considering that the visual band of the electromagnetic spectrum is the most familiar in all our activities, it is not surprising that imaging in this band outweighs by far all the others in terms of breadth of application. </a:t>
            </a:r>
            <a:br>
              <a:rPr lang="en-US" dirty="0"/>
            </a:br>
            <a:br>
              <a:rPr lang="en-US" dirty="0"/>
            </a:br>
            <a:endParaRPr lang="en-US" dirty="0"/>
          </a:p>
        </p:txBody>
      </p:sp>
      <p:pic>
        <p:nvPicPr>
          <p:cNvPr id="4" name="Picture 3"/>
          <p:cNvPicPr>
            <a:picLocks noChangeAspect="1"/>
          </p:cNvPicPr>
          <p:nvPr/>
        </p:nvPicPr>
        <p:blipFill>
          <a:blip r:embed="rId2"/>
          <a:stretch>
            <a:fillRect/>
          </a:stretch>
        </p:blipFill>
        <p:spPr>
          <a:xfrm>
            <a:off x="3991429" y="1038145"/>
            <a:ext cx="6845864" cy="5616734"/>
          </a:xfrm>
          <a:prstGeom prst="rect">
            <a:avLst/>
          </a:prstGeom>
        </p:spPr>
      </p:pic>
    </p:spTree>
    <p:extLst>
      <p:ext uri="{BB962C8B-B14F-4D97-AF65-F5344CB8AC3E}">
        <p14:creationId xmlns:p14="http://schemas.microsoft.com/office/powerpoint/2010/main" val="4223665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IMAGING IN THE MICROWAVE BAND </a:t>
            </a:r>
          </a:p>
        </p:txBody>
      </p:sp>
      <p:sp>
        <p:nvSpPr>
          <p:cNvPr id="3" name="Content Placeholder 2"/>
          <p:cNvSpPr>
            <a:spLocks noGrp="1"/>
          </p:cNvSpPr>
          <p:nvPr>
            <p:ph idx="1"/>
          </p:nvPr>
        </p:nvSpPr>
        <p:spPr>
          <a:xfrm>
            <a:off x="838200" y="1825625"/>
            <a:ext cx="10612120" cy="4351338"/>
          </a:xfrm>
        </p:spPr>
        <p:txBody>
          <a:bodyPr>
            <a:normAutofit/>
          </a:bodyPr>
          <a:lstStyle/>
          <a:p>
            <a:r>
              <a:rPr lang="en-US" dirty="0"/>
              <a:t>The principal application of imaging in the microwave band is radar. The unique feature of imaging radar is its ability to collect data over virtually any region at any time, regardless of weather or ambient lighting conditions. Some radar waves can penetrate clouds, and under certain conditions, can also see through vegetation, ice, and dry sand. </a:t>
            </a:r>
            <a:br>
              <a:rPr lang="en-US" dirty="0"/>
            </a:br>
            <a:br>
              <a:rPr lang="en-US" dirty="0"/>
            </a:br>
            <a:br>
              <a:rPr lang="en-US" dirty="0"/>
            </a:br>
            <a:endParaRPr lang="en-US" dirty="0"/>
          </a:p>
        </p:txBody>
      </p:sp>
    </p:spTree>
    <p:extLst>
      <p:ext uri="{BB962C8B-B14F-4D97-AF65-F5344CB8AC3E}">
        <p14:creationId xmlns:p14="http://schemas.microsoft.com/office/powerpoint/2010/main" val="12413895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35965" y="0"/>
            <a:ext cx="8844915" cy="6770614"/>
          </a:xfrm>
          <a:prstGeom prst="rect">
            <a:avLst/>
          </a:prstGeom>
        </p:spPr>
      </p:pic>
    </p:spTree>
    <p:extLst>
      <p:ext uri="{BB962C8B-B14F-4D97-AF65-F5344CB8AC3E}">
        <p14:creationId xmlns:p14="http://schemas.microsoft.com/office/powerpoint/2010/main" val="1890168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IMAGING IN THE RADIO BAND </a:t>
            </a:r>
          </a:p>
        </p:txBody>
      </p:sp>
      <p:sp>
        <p:nvSpPr>
          <p:cNvPr id="3" name="Content Placeholder 2"/>
          <p:cNvSpPr>
            <a:spLocks noGrp="1"/>
          </p:cNvSpPr>
          <p:nvPr>
            <p:ph idx="1"/>
          </p:nvPr>
        </p:nvSpPr>
        <p:spPr/>
        <p:txBody>
          <a:bodyPr>
            <a:normAutofit lnSpcReduction="10000"/>
          </a:bodyPr>
          <a:lstStyle/>
          <a:p>
            <a:r>
              <a:rPr lang="en-US" dirty="0"/>
              <a:t>As in the case of imaging at the other end of the spectrum (gamma rays), the major applications of imaging in the radio band are in medicine and astronomy. In medicine, radio waves are used in magnetic resonance imaging (MRI). patient in a powerful magnet and passes radio waves through the individual’s body in short pulses. Each pulse causes a responding pulse of radio waves to be emitted by the patient’s tissues. The location from which these signals originate and their strength are determined by a computer, which produces a two-dimensional image of a section of the patient. MRI can produce images in any plane. </a:t>
            </a:r>
            <a:br>
              <a:rPr lang="en-US" dirty="0"/>
            </a:br>
            <a:br>
              <a:rPr lang="en-US" dirty="0"/>
            </a:br>
            <a:endParaRPr lang="en-US" dirty="0"/>
          </a:p>
        </p:txBody>
      </p:sp>
    </p:spTree>
    <p:extLst>
      <p:ext uri="{BB962C8B-B14F-4D97-AF65-F5344CB8AC3E}">
        <p14:creationId xmlns:p14="http://schemas.microsoft.com/office/powerpoint/2010/main" val="326776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Digital Image Processing?</a:t>
            </a:r>
          </a:p>
        </p:txBody>
      </p:sp>
      <p:sp>
        <p:nvSpPr>
          <p:cNvPr id="3" name="Content Placeholder 2"/>
          <p:cNvSpPr>
            <a:spLocks noGrp="1"/>
          </p:cNvSpPr>
          <p:nvPr>
            <p:ph idx="1"/>
          </p:nvPr>
        </p:nvSpPr>
        <p:spPr>
          <a:xfrm>
            <a:off x="838200" y="1534160"/>
            <a:ext cx="10515600" cy="5069840"/>
          </a:xfrm>
        </p:spPr>
        <p:txBody>
          <a:bodyPr>
            <a:normAutofit fontScale="92500" lnSpcReduction="20000"/>
          </a:bodyPr>
          <a:lstStyle/>
          <a:p>
            <a:r>
              <a:rPr lang="en-US" dirty="0"/>
              <a:t>The main objective of image processing is </a:t>
            </a:r>
            <a:r>
              <a:rPr lang="en-US" b="1" dirty="0"/>
              <a:t>to transform an image into digital form and perform certain operations on it in order to obtain specific models or to extract useful information from the image</a:t>
            </a:r>
            <a:r>
              <a:rPr lang="en-US" dirty="0"/>
              <a:t>.</a:t>
            </a:r>
          </a:p>
          <a:p>
            <a:r>
              <a:rPr lang="en-US" dirty="0"/>
              <a:t>An image may be defined as a two-dimensional function, </a:t>
            </a:r>
            <a:r>
              <a:rPr lang="en-US" i="1" dirty="0"/>
              <a:t>f </a:t>
            </a:r>
            <a:r>
              <a:rPr lang="en-US" dirty="0"/>
              <a:t>(</a:t>
            </a:r>
            <a:r>
              <a:rPr lang="en-US" i="1" dirty="0"/>
              <a:t>x ,y</a:t>
            </a:r>
            <a:r>
              <a:rPr lang="en-US" dirty="0"/>
              <a:t> ), where </a:t>
            </a:r>
            <a:r>
              <a:rPr lang="en-US" i="1" dirty="0"/>
              <a:t>x </a:t>
            </a:r>
            <a:r>
              <a:rPr lang="en-US" dirty="0"/>
              <a:t>and </a:t>
            </a:r>
            <a:r>
              <a:rPr lang="en-US" i="1" dirty="0"/>
              <a:t>y </a:t>
            </a:r>
            <a:r>
              <a:rPr lang="en-US" dirty="0"/>
              <a:t>are </a:t>
            </a:r>
            <a:r>
              <a:rPr lang="en-US" i="1" dirty="0"/>
              <a:t>spatial </a:t>
            </a:r>
            <a:r>
              <a:rPr lang="en-US" dirty="0"/>
              <a:t>(plane) coordinates, and the amplitude of </a:t>
            </a:r>
            <a:r>
              <a:rPr lang="en-US" i="1" dirty="0"/>
              <a:t>f </a:t>
            </a:r>
            <a:r>
              <a:rPr lang="en-US" dirty="0"/>
              <a:t>at any pair of coordinates (</a:t>
            </a:r>
            <a:r>
              <a:rPr lang="en-US" i="1" dirty="0"/>
              <a:t>x , y</a:t>
            </a:r>
            <a:r>
              <a:rPr lang="en-US" dirty="0"/>
              <a:t> )</a:t>
            </a:r>
            <a:r>
              <a:rPr lang="en-US" i="1" dirty="0"/>
              <a:t> </a:t>
            </a:r>
            <a:r>
              <a:rPr lang="en-US" dirty="0"/>
              <a:t>is called the </a:t>
            </a:r>
            <a:r>
              <a:rPr lang="en-US" i="1" dirty="0"/>
              <a:t>intensity </a:t>
            </a:r>
            <a:r>
              <a:rPr lang="en-US" dirty="0"/>
              <a:t>or </a:t>
            </a:r>
            <a:r>
              <a:rPr lang="en-US" i="1" dirty="0"/>
              <a:t>gray level </a:t>
            </a:r>
            <a:r>
              <a:rPr lang="en-US" dirty="0"/>
              <a:t>of the image at that point. When </a:t>
            </a:r>
            <a:r>
              <a:rPr lang="en-US" i="1" dirty="0"/>
              <a:t>x</a:t>
            </a:r>
            <a:r>
              <a:rPr lang="en-US" dirty="0"/>
              <a:t>, </a:t>
            </a:r>
            <a:r>
              <a:rPr lang="en-US" i="1" dirty="0"/>
              <a:t>y</a:t>
            </a:r>
            <a:r>
              <a:rPr lang="en-US" dirty="0"/>
              <a:t>, and the intensity values of </a:t>
            </a:r>
            <a:r>
              <a:rPr lang="en-US" i="1" dirty="0"/>
              <a:t>f </a:t>
            </a:r>
            <a:r>
              <a:rPr lang="en-US" dirty="0"/>
              <a:t>are all finite, discrete quantities, we call the image a </a:t>
            </a:r>
            <a:r>
              <a:rPr lang="en-US" i="1" dirty="0"/>
              <a:t>digital image</a:t>
            </a:r>
            <a:r>
              <a:rPr lang="en-US" dirty="0"/>
              <a:t>. </a:t>
            </a:r>
          </a:p>
          <a:p>
            <a:r>
              <a:rPr lang="en-US" dirty="0"/>
              <a:t>The field of </a:t>
            </a:r>
            <a:r>
              <a:rPr lang="en-US" i="1" dirty="0"/>
              <a:t>digital image processing </a:t>
            </a:r>
            <a:r>
              <a:rPr lang="en-US" dirty="0"/>
              <a:t>refers to processing digital images by means of a digital computer. Note that a digital image is composed of a finite number of elements, each of which has a particular location and value. These elements are called </a:t>
            </a:r>
            <a:r>
              <a:rPr lang="en-US" i="1" dirty="0"/>
              <a:t>picture elements</a:t>
            </a:r>
            <a:r>
              <a:rPr lang="en-US" dirty="0"/>
              <a:t>, </a:t>
            </a:r>
            <a:r>
              <a:rPr lang="en-US" i="1" dirty="0"/>
              <a:t>image elements</a:t>
            </a:r>
            <a:r>
              <a:rPr lang="en-US" dirty="0"/>
              <a:t>, and </a:t>
            </a:r>
            <a:r>
              <a:rPr lang="en-US" i="1" dirty="0"/>
              <a:t>pixels</a:t>
            </a:r>
            <a:r>
              <a:rPr lang="en-US" dirty="0"/>
              <a:t>. </a:t>
            </a:r>
            <a:br>
              <a:rPr lang="en-US" dirty="0"/>
            </a:br>
            <a:br>
              <a:rPr lang="en-US" dirty="0"/>
            </a:br>
            <a:endParaRPr lang="en-US" dirty="0"/>
          </a:p>
        </p:txBody>
      </p:sp>
    </p:spTree>
    <p:extLst>
      <p:ext uri="{BB962C8B-B14F-4D97-AF65-F5344CB8AC3E}">
        <p14:creationId xmlns:p14="http://schemas.microsoft.com/office/powerpoint/2010/main" val="4401636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2"/>
          <a:stretch>
            <a:fillRect/>
          </a:stretch>
        </p:blipFill>
        <p:spPr>
          <a:xfrm>
            <a:off x="478155" y="142842"/>
            <a:ext cx="9712325" cy="5947125"/>
          </a:xfrm>
          <a:prstGeom prst="rect">
            <a:avLst/>
          </a:prstGeom>
        </p:spPr>
      </p:pic>
    </p:spTree>
    <p:extLst>
      <p:ext uri="{BB962C8B-B14F-4D97-AF65-F5344CB8AC3E}">
        <p14:creationId xmlns:p14="http://schemas.microsoft.com/office/powerpoint/2010/main" val="2690484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FUNDAMENTAL STEPS IN DIGITAL IMAGE PROCESSING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1563239"/>
            <a:ext cx="10109200" cy="5294761"/>
          </a:xfrm>
          <a:prstGeom prst="rect">
            <a:avLst/>
          </a:prstGeom>
        </p:spPr>
      </p:pic>
    </p:spTree>
    <p:extLst>
      <p:ext uri="{BB962C8B-B14F-4D97-AF65-F5344CB8AC3E}">
        <p14:creationId xmlns:p14="http://schemas.microsoft.com/office/powerpoint/2010/main" val="33080641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9B700-47E6-D52B-9DB1-39788FB1F179}"/>
              </a:ext>
            </a:extLst>
          </p:cNvPr>
          <p:cNvSpPr>
            <a:spLocks noGrp="1"/>
          </p:cNvSpPr>
          <p:nvPr>
            <p:ph type="title"/>
          </p:nvPr>
        </p:nvSpPr>
        <p:spPr/>
        <p:txBody>
          <a:bodyPr/>
          <a:lstStyle/>
          <a:p>
            <a:r>
              <a:rPr lang="en-US" dirty="0"/>
              <a:t>Image Acquisition </a:t>
            </a:r>
          </a:p>
        </p:txBody>
      </p:sp>
      <p:sp>
        <p:nvSpPr>
          <p:cNvPr id="3" name="Content Placeholder 2">
            <a:extLst>
              <a:ext uri="{FF2B5EF4-FFF2-40B4-BE49-F238E27FC236}">
                <a16:creationId xmlns:a16="http://schemas.microsoft.com/office/drawing/2014/main" id="{2E9EBBC5-4F0E-EBEC-6124-3A0FFE666165}"/>
              </a:ext>
            </a:extLst>
          </p:cNvPr>
          <p:cNvSpPr>
            <a:spLocks noGrp="1"/>
          </p:cNvSpPr>
          <p:nvPr>
            <p:ph idx="1"/>
          </p:nvPr>
        </p:nvSpPr>
        <p:spPr/>
        <p:txBody>
          <a:bodyPr/>
          <a:lstStyle/>
          <a:p>
            <a:r>
              <a:rPr lang="en-US" dirty="0"/>
              <a:t>Image acquisition can be defined as </a:t>
            </a:r>
            <a:r>
              <a:rPr lang="en-US" b="1" dirty="0"/>
              <a:t>the act of procuring an image from sources</a:t>
            </a:r>
            <a:r>
              <a:rPr lang="en-US" dirty="0"/>
              <a:t>. This can be done via hardware systems such as cameras, encoders, sensors, etc. Irrefutably, it is the most crucial step in the MV workflow because an inaccurate image will render the entire workflow useless.</a:t>
            </a:r>
          </a:p>
        </p:txBody>
      </p:sp>
    </p:spTree>
    <p:extLst>
      <p:ext uri="{BB962C8B-B14F-4D97-AF65-F5344CB8AC3E}">
        <p14:creationId xmlns:p14="http://schemas.microsoft.com/office/powerpoint/2010/main" val="1542080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4AE4F-524E-BFAF-6B3E-7A201919D8E0}"/>
              </a:ext>
            </a:extLst>
          </p:cNvPr>
          <p:cNvSpPr>
            <a:spLocks noGrp="1"/>
          </p:cNvSpPr>
          <p:nvPr>
            <p:ph type="title"/>
          </p:nvPr>
        </p:nvSpPr>
        <p:spPr/>
        <p:txBody>
          <a:bodyPr/>
          <a:lstStyle/>
          <a:p>
            <a:r>
              <a:rPr lang="en-US" dirty="0"/>
              <a:t>Image enhancement </a:t>
            </a:r>
          </a:p>
        </p:txBody>
      </p:sp>
      <p:sp>
        <p:nvSpPr>
          <p:cNvPr id="3" name="Content Placeholder 2">
            <a:extLst>
              <a:ext uri="{FF2B5EF4-FFF2-40B4-BE49-F238E27FC236}">
                <a16:creationId xmlns:a16="http://schemas.microsoft.com/office/drawing/2014/main" id="{5B4444C9-4868-A234-25FC-DDD43F540FCF}"/>
              </a:ext>
            </a:extLst>
          </p:cNvPr>
          <p:cNvSpPr>
            <a:spLocks noGrp="1"/>
          </p:cNvSpPr>
          <p:nvPr>
            <p:ph idx="1"/>
          </p:nvPr>
        </p:nvSpPr>
        <p:spPr/>
        <p:txBody>
          <a:bodyPr/>
          <a:lstStyle/>
          <a:p>
            <a:r>
              <a:rPr lang="en-US" dirty="0"/>
              <a:t>Filtering</a:t>
            </a:r>
          </a:p>
          <a:p>
            <a:r>
              <a:rPr lang="en-US" dirty="0"/>
              <a:t>Low pass filters</a:t>
            </a:r>
          </a:p>
          <a:p>
            <a:r>
              <a:rPr lang="en-US" dirty="0"/>
              <a:t>High pass filters</a:t>
            </a:r>
          </a:p>
        </p:txBody>
      </p:sp>
    </p:spTree>
    <p:extLst>
      <p:ext uri="{BB962C8B-B14F-4D97-AF65-F5344CB8AC3E}">
        <p14:creationId xmlns:p14="http://schemas.microsoft.com/office/powerpoint/2010/main" val="3127486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9"/>
          <p:cNvSpPr txBox="1">
            <a:spLocks noGrp="1"/>
          </p:cNvSpPr>
          <p:nvPr>
            <p:ph type="title"/>
          </p:nvPr>
        </p:nvSpPr>
        <p:spPr>
          <a:xfrm>
            <a:off x="2190750" y="0"/>
            <a:ext cx="8096250" cy="762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200"/>
            </a:pPr>
            <a:r>
              <a:rPr lang="en-US" sz="3200" b="1" i="1">
                <a:solidFill>
                  <a:schemeClr val="dk2"/>
                </a:solidFill>
                <a:latin typeface="Arial"/>
                <a:ea typeface="Arial"/>
                <a:cs typeface="Arial"/>
                <a:sym typeface="Arial"/>
              </a:rPr>
              <a:t>Image Restoration - Examples</a:t>
            </a:r>
            <a:endParaRPr/>
          </a:p>
        </p:txBody>
      </p:sp>
      <p:pic>
        <p:nvPicPr>
          <p:cNvPr id="382" name="Google Shape;382;p39" descr="fig1"/>
          <p:cNvPicPr preferRelativeResize="0"/>
          <p:nvPr/>
        </p:nvPicPr>
        <p:blipFill rotWithShape="1">
          <a:blip r:embed="rId3">
            <a:alphaModFix/>
          </a:blip>
          <a:srcRect/>
          <a:stretch/>
        </p:blipFill>
        <p:spPr>
          <a:xfrm>
            <a:off x="2590800" y="933451"/>
            <a:ext cx="2971800" cy="2441575"/>
          </a:xfrm>
          <a:prstGeom prst="rect">
            <a:avLst/>
          </a:prstGeom>
          <a:noFill/>
          <a:ln>
            <a:noFill/>
          </a:ln>
        </p:spPr>
      </p:pic>
      <p:pic>
        <p:nvPicPr>
          <p:cNvPr id="383" name="Google Shape;383;p39" descr="fig1"/>
          <p:cNvPicPr preferRelativeResize="0"/>
          <p:nvPr/>
        </p:nvPicPr>
        <p:blipFill rotWithShape="1">
          <a:blip r:embed="rId4">
            <a:alphaModFix/>
          </a:blip>
          <a:srcRect/>
          <a:stretch/>
        </p:blipFill>
        <p:spPr>
          <a:xfrm>
            <a:off x="6248400" y="914401"/>
            <a:ext cx="2895600" cy="2466975"/>
          </a:xfrm>
          <a:prstGeom prst="rect">
            <a:avLst/>
          </a:prstGeom>
          <a:noFill/>
          <a:ln>
            <a:noFill/>
          </a:ln>
        </p:spPr>
      </p:pic>
      <p:sp>
        <p:nvSpPr>
          <p:cNvPr id="384" name="Google Shape;384;p39"/>
          <p:cNvSpPr txBox="1"/>
          <p:nvPr/>
        </p:nvSpPr>
        <p:spPr>
          <a:xfrm>
            <a:off x="3276600" y="3429000"/>
            <a:ext cx="172085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Distorted image</a:t>
            </a:r>
            <a:endParaRPr/>
          </a:p>
        </p:txBody>
      </p:sp>
      <p:sp>
        <p:nvSpPr>
          <p:cNvPr id="385" name="Google Shape;385;p39"/>
          <p:cNvSpPr txBox="1"/>
          <p:nvPr/>
        </p:nvSpPr>
        <p:spPr>
          <a:xfrm>
            <a:off x="7086600" y="3429000"/>
            <a:ext cx="170815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Restored image</a:t>
            </a:r>
            <a:endParaRPr/>
          </a:p>
        </p:txBody>
      </p:sp>
      <p:sp>
        <p:nvSpPr>
          <p:cNvPr id="386" name="Google Shape;386;p39"/>
          <p:cNvSpPr txBox="1"/>
          <p:nvPr/>
        </p:nvSpPr>
        <p:spPr>
          <a:xfrm>
            <a:off x="2351088" y="6308725"/>
            <a:ext cx="3101975"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Geometrically distorted image</a:t>
            </a:r>
            <a:endParaRPr/>
          </a:p>
        </p:txBody>
      </p:sp>
      <p:sp>
        <p:nvSpPr>
          <p:cNvPr id="387" name="Google Shape;387;p39"/>
          <p:cNvSpPr txBox="1"/>
          <p:nvPr/>
        </p:nvSpPr>
        <p:spPr>
          <a:xfrm>
            <a:off x="7010400" y="6324600"/>
            <a:ext cx="170815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Restored image</a:t>
            </a:r>
            <a:endParaRPr/>
          </a:p>
        </p:txBody>
      </p:sp>
      <p:pic>
        <p:nvPicPr>
          <p:cNvPr id="388" name="Google Shape;388;p39"/>
          <p:cNvPicPr preferRelativeResize="0"/>
          <p:nvPr/>
        </p:nvPicPr>
        <p:blipFill rotWithShape="1">
          <a:blip r:embed="rId5">
            <a:alphaModFix/>
          </a:blip>
          <a:srcRect/>
          <a:stretch/>
        </p:blipFill>
        <p:spPr>
          <a:xfrm>
            <a:off x="2351087" y="3860800"/>
            <a:ext cx="3200400" cy="2400300"/>
          </a:xfrm>
          <a:prstGeom prst="rect">
            <a:avLst/>
          </a:prstGeom>
          <a:noFill/>
          <a:ln>
            <a:noFill/>
          </a:ln>
        </p:spPr>
      </p:pic>
      <p:pic>
        <p:nvPicPr>
          <p:cNvPr id="389" name="Google Shape;389;p39"/>
          <p:cNvPicPr preferRelativeResize="0"/>
          <p:nvPr/>
        </p:nvPicPr>
        <p:blipFill rotWithShape="1">
          <a:blip r:embed="rId6">
            <a:alphaModFix/>
          </a:blip>
          <a:srcRect/>
          <a:stretch/>
        </p:blipFill>
        <p:spPr>
          <a:xfrm>
            <a:off x="6311900" y="3860800"/>
            <a:ext cx="3124200" cy="2343150"/>
          </a:xfrm>
          <a:prstGeom prst="rect">
            <a:avLst/>
          </a:prstGeom>
          <a:noFill/>
          <a:ln>
            <a:noFill/>
          </a:ln>
        </p:spPr>
      </p:pic>
    </p:spTree>
    <p:extLst>
      <p:ext uri="{BB962C8B-B14F-4D97-AF65-F5344CB8AC3E}">
        <p14:creationId xmlns:p14="http://schemas.microsoft.com/office/powerpoint/2010/main" val="8917678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0"/>
          <p:cNvSpPr txBox="1">
            <a:spLocks noGrp="1"/>
          </p:cNvSpPr>
          <p:nvPr>
            <p:ph type="title"/>
          </p:nvPr>
        </p:nvSpPr>
        <p:spPr>
          <a:xfrm>
            <a:off x="2171700" y="152400"/>
            <a:ext cx="8039100" cy="6096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400"/>
            </a:pPr>
            <a:r>
              <a:rPr lang="en-US" sz="2400" b="1" i="1">
                <a:solidFill>
                  <a:schemeClr val="dk2"/>
                </a:solidFill>
                <a:latin typeface="Arial"/>
                <a:ea typeface="Arial"/>
                <a:cs typeface="Arial"/>
                <a:sym typeface="Arial"/>
              </a:rPr>
              <a:t>Image Restoration – De-noising</a:t>
            </a:r>
            <a:endParaRPr/>
          </a:p>
        </p:txBody>
      </p:sp>
      <p:sp>
        <p:nvSpPr>
          <p:cNvPr id="395" name="Google Shape;395;p40"/>
          <p:cNvSpPr txBox="1"/>
          <p:nvPr/>
        </p:nvSpPr>
        <p:spPr>
          <a:xfrm>
            <a:off x="6553200" y="838200"/>
            <a:ext cx="274320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i="1">
                <a:solidFill>
                  <a:schemeClr val="dk1"/>
                </a:solidFill>
                <a:latin typeface="Arial"/>
                <a:ea typeface="Arial"/>
                <a:cs typeface="Arial"/>
                <a:sym typeface="Arial"/>
              </a:rPr>
              <a:t>Restored “Clean” images</a:t>
            </a:r>
            <a:endParaRPr/>
          </a:p>
        </p:txBody>
      </p:sp>
      <p:sp>
        <p:nvSpPr>
          <p:cNvPr id="396" name="Google Shape;396;p40"/>
          <p:cNvSpPr txBox="1"/>
          <p:nvPr/>
        </p:nvSpPr>
        <p:spPr>
          <a:xfrm>
            <a:off x="2819400" y="762000"/>
            <a:ext cx="2133600"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i="1">
                <a:solidFill>
                  <a:schemeClr val="dk1"/>
                </a:solidFill>
                <a:latin typeface="Arial"/>
                <a:ea typeface="Arial"/>
                <a:cs typeface="Arial"/>
                <a:sym typeface="Arial"/>
              </a:rPr>
              <a:t>Noisy images</a:t>
            </a:r>
            <a:endParaRPr/>
          </a:p>
        </p:txBody>
      </p:sp>
      <p:pic>
        <p:nvPicPr>
          <p:cNvPr id="397" name="Google Shape;397;p40"/>
          <p:cNvPicPr preferRelativeResize="0"/>
          <p:nvPr/>
        </p:nvPicPr>
        <p:blipFill rotWithShape="1">
          <a:blip r:embed="rId3">
            <a:alphaModFix/>
          </a:blip>
          <a:srcRect/>
          <a:stretch/>
        </p:blipFill>
        <p:spPr>
          <a:xfrm>
            <a:off x="2438400" y="1219201"/>
            <a:ext cx="3276600" cy="2465387"/>
          </a:xfrm>
          <a:prstGeom prst="rect">
            <a:avLst/>
          </a:prstGeom>
          <a:noFill/>
          <a:ln>
            <a:noFill/>
          </a:ln>
        </p:spPr>
      </p:pic>
      <p:pic>
        <p:nvPicPr>
          <p:cNvPr id="398" name="Google Shape;398;p40"/>
          <p:cNvPicPr preferRelativeResize="0"/>
          <p:nvPr/>
        </p:nvPicPr>
        <p:blipFill rotWithShape="1">
          <a:blip r:embed="rId4">
            <a:alphaModFix/>
          </a:blip>
          <a:srcRect/>
          <a:stretch/>
        </p:blipFill>
        <p:spPr>
          <a:xfrm>
            <a:off x="6400800" y="1295400"/>
            <a:ext cx="3200400" cy="2400300"/>
          </a:xfrm>
          <a:prstGeom prst="rect">
            <a:avLst/>
          </a:prstGeom>
          <a:noFill/>
          <a:ln>
            <a:noFill/>
          </a:ln>
        </p:spPr>
      </p:pic>
      <p:pic>
        <p:nvPicPr>
          <p:cNvPr id="399" name="Google Shape;399;p40"/>
          <p:cNvPicPr preferRelativeResize="0"/>
          <p:nvPr/>
        </p:nvPicPr>
        <p:blipFill rotWithShape="1">
          <a:blip r:embed="rId5">
            <a:alphaModFix/>
          </a:blip>
          <a:srcRect/>
          <a:stretch/>
        </p:blipFill>
        <p:spPr>
          <a:xfrm>
            <a:off x="6477000" y="3733800"/>
            <a:ext cx="2514600" cy="3048000"/>
          </a:xfrm>
          <a:prstGeom prst="rect">
            <a:avLst/>
          </a:prstGeom>
          <a:noFill/>
          <a:ln>
            <a:noFill/>
          </a:ln>
        </p:spPr>
      </p:pic>
      <p:pic>
        <p:nvPicPr>
          <p:cNvPr id="400" name="Google Shape;400;p40"/>
          <p:cNvPicPr preferRelativeResize="0"/>
          <p:nvPr/>
        </p:nvPicPr>
        <p:blipFill rotWithShape="1">
          <a:blip r:embed="rId6">
            <a:alphaModFix/>
          </a:blip>
          <a:srcRect/>
          <a:stretch/>
        </p:blipFill>
        <p:spPr>
          <a:xfrm>
            <a:off x="2895600" y="3733800"/>
            <a:ext cx="2438400" cy="3048000"/>
          </a:xfrm>
          <a:prstGeom prst="rect">
            <a:avLst/>
          </a:prstGeom>
          <a:noFill/>
          <a:ln>
            <a:noFill/>
          </a:ln>
        </p:spPr>
      </p:pic>
    </p:spTree>
    <p:extLst>
      <p:ext uri="{BB962C8B-B14F-4D97-AF65-F5344CB8AC3E}">
        <p14:creationId xmlns:p14="http://schemas.microsoft.com/office/powerpoint/2010/main" val="26572627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1"/>
          <p:cNvSpPr txBox="1">
            <a:spLocks noGrp="1"/>
          </p:cNvSpPr>
          <p:nvPr>
            <p:ph type="title"/>
          </p:nvPr>
        </p:nvSpPr>
        <p:spPr>
          <a:xfrm>
            <a:off x="1981200" y="274637"/>
            <a:ext cx="822960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a:solidFill>
                  <a:schemeClr val="dk2"/>
                </a:solidFill>
                <a:latin typeface="Arial"/>
                <a:ea typeface="Arial"/>
                <a:cs typeface="Arial"/>
                <a:sym typeface="Arial"/>
              </a:rPr>
              <a:t>Key Stages in Digital Image Processing:</a:t>
            </a:r>
            <a:br>
              <a:rPr lang="en-US" sz="3600">
                <a:solidFill>
                  <a:schemeClr val="dk2"/>
                </a:solidFill>
                <a:latin typeface="Arial"/>
                <a:ea typeface="Arial"/>
                <a:cs typeface="Arial"/>
                <a:sym typeface="Arial"/>
              </a:rPr>
            </a:br>
            <a:r>
              <a:rPr lang="en-US" sz="3600">
                <a:solidFill>
                  <a:schemeClr val="dk2"/>
                </a:solidFill>
                <a:latin typeface="Arial"/>
                <a:ea typeface="Arial"/>
                <a:cs typeface="Arial"/>
                <a:sym typeface="Arial"/>
              </a:rPr>
              <a:t>Morphological Processing</a:t>
            </a:r>
            <a:endParaRPr/>
          </a:p>
        </p:txBody>
      </p:sp>
      <p:sp>
        <p:nvSpPr>
          <p:cNvPr id="406" name="Google Shape;406;p41"/>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a:solidFill>
                <a:schemeClr val="dk1"/>
              </a:solidFill>
              <a:latin typeface="Arial"/>
              <a:ea typeface="Arial"/>
              <a:cs typeface="Arial"/>
              <a:sym typeface="Arial"/>
            </a:endParaRPr>
          </a:p>
        </p:txBody>
      </p:sp>
      <p:sp>
        <p:nvSpPr>
          <p:cNvPr id="407" name="Google Shape;407;p41"/>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408" name="Google Shape;408;p41"/>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409" name="Google Shape;409;p41"/>
          <p:cNvSpPr txBox="1"/>
          <p:nvPr/>
        </p:nvSpPr>
        <p:spPr>
          <a:xfrm>
            <a:off x="6434137" y="1679575"/>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410" name="Google Shape;410;p41"/>
          <p:cNvSpPr txBox="1"/>
          <p:nvPr/>
        </p:nvSpPr>
        <p:spPr>
          <a:xfrm>
            <a:off x="8401050"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411" name="Google Shape;411;p41"/>
          <p:cNvSpPr txBox="1"/>
          <p:nvPr/>
        </p:nvSpPr>
        <p:spPr>
          <a:xfrm>
            <a:off x="8401050" y="51403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412" name="Google Shape;412;p41"/>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413" name="Google Shape;413;p41"/>
          <p:cNvSpPr txBox="1"/>
          <p:nvPr/>
        </p:nvSpPr>
        <p:spPr>
          <a:xfrm>
            <a:off x="8401050"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414" name="Google Shape;414;p41"/>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415" name="Google Shape;415;p41"/>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16" name="Google Shape;416;p41"/>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17" name="Google Shape;417;p41"/>
          <p:cNvCxnSpPr/>
          <p:nvPr/>
        </p:nvCxnSpPr>
        <p:spPr>
          <a:xfrm rot="5400000">
            <a:off x="9101932" y="499348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18" name="Google Shape;418;p41"/>
          <p:cNvCxnSpPr/>
          <p:nvPr/>
        </p:nvCxnSpPr>
        <p:spPr>
          <a:xfrm rot="5400000">
            <a:off x="9101932"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19" name="Google Shape;419;p41"/>
          <p:cNvCxnSpPr/>
          <p:nvPr/>
        </p:nvCxnSpPr>
        <p:spPr>
          <a:xfrm>
            <a:off x="8148637" y="2095500"/>
            <a:ext cx="1100100" cy="796800"/>
          </a:xfrm>
          <a:prstGeom prst="bentConnector2">
            <a:avLst/>
          </a:prstGeom>
          <a:noFill/>
          <a:ln w="12700" cap="flat" cmpd="sng">
            <a:solidFill>
              <a:schemeClr val="dk1"/>
            </a:solidFill>
            <a:prstDash val="solid"/>
            <a:miter lim="800000"/>
            <a:headEnd type="none" w="med" len="med"/>
            <a:tailEnd type="triangle" w="med" len="med"/>
          </a:ln>
        </p:spPr>
      </p:cxnSp>
      <p:cxnSp>
        <p:nvCxnSpPr>
          <p:cNvPr id="420" name="Google Shape;420;p41"/>
          <p:cNvCxnSpPr/>
          <p:nvPr/>
        </p:nvCxnSpPr>
        <p:spPr>
          <a:xfrm>
            <a:off x="5751513" y="2095500"/>
            <a:ext cx="66357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21" name="Google Shape;421;p41"/>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422" name="Google Shape;422;p41"/>
          <p:cNvSpPr txBox="1"/>
          <p:nvPr/>
        </p:nvSpPr>
        <p:spPr>
          <a:xfrm>
            <a:off x="4089400"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423" name="Google Shape;423;p41"/>
          <p:cNvSpPr txBox="1"/>
          <p:nvPr/>
        </p:nvSpPr>
        <p:spPr>
          <a:xfrm>
            <a:off x="6332537"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424" name="Google Shape;424;p41"/>
          <p:cNvPicPr preferRelativeResize="0"/>
          <p:nvPr/>
        </p:nvPicPr>
        <p:blipFill rotWithShape="1">
          <a:blip r:embed="rId3">
            <a:alphaModFix/>
          </a:blip>
          <a:srcRect r="19369"/>
          <a:stretch/>
        </p:blipFill>
        <p:spPr>
          <a:xfrm>
            <a:off x="4351337" y="2563813"/>
            <a:ext cx="3460750" cy="3163887"/>
          </a:xfrm>
          <a:prstGeom prst="rect">
            <a:avLst/>
          </a:prstGeom>
          <a:noFill/>
          <a:ln>
            <a:noFill/>
          </a:ln>
        </p:spPr>
      </p:pic>
    </p:spTree>
    <p:extLst>
      <p:ext uri="{BB962C8B-B14F-4D97-AF65-F5344CB8AC3E}">
        <p14:creationId xmlns:p14="http://schemas.microsoft.com/office/powerpoint/2010/main" val="2662878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2"/>
          <p:cNvSpPr txBox="1">
            <a:spLocks noGrp="1"/>
          </p:cNvSpPr>
          <p:nvPr>
            <p:ph type="title"/>
          </p:nvPr>
        </p:nvSpPr>
        <p:spPr>
          <a:xfrm>
            <a:off x="1981200" y="274637"/>
            <a:ext cx="822960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a:solidFill>
                  <a:schemeClr val="dk2"/>
                </a:solidFill>
                <a:latin typeface="Arial"/>
                <a:ea typeface="Arial"/>
                <a:cs typeface="Arial"/>
                <a:sym typeface="Arial"/>
              </a:rPr>
              <a:t>Key Stages in Digital Image Processing:</a:t>
            </a:r>
            <a:br>
              <a:rPr lang="en-US" sz="3600">
                <a:solidFill>
                  <a:schemeClr val="dk2"/>
                </a:solidFill>
                <a:latin typeface="Arial"/>
                <a:ea typeface="Arial"/>
                <a:cs typeface="Arial"/>
                <a:sym typeface="Arial"/>
              </a:rPr>
            </a:br>
            <a:r>
              <a:rPr lang="en-US" sz="3600">
                <a:solidFill>
                  <a:schemeClr val="dk2"/>
                </a:solidFill>
                <a:latin typeface="Arial"/>
                <a:ea typeface="Arial"/>
                <a:cs typeface="Arial"/>
                <a:sym typeface="Arial"/>
              </a:rPr>
              <a:t>Segmentation</a:t>
            </a:r>
            <a:endParaRPr/>
          </a:p>
        </p:txBody>
      </p:sp>
      <p:sp>
        <p:nvSpPr>
          <p:cNvPr id="430" name="Google Shape;430;p42"/>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a:solidFill>
                <a:schemeClr val="dk1"/>
              </a:solidFill>
              <a:latin typeface="Arial"/>
              <a:ea typeface="Arial"/>
              <a:cs typeface="Arial"/>
              <a:sym typeface="Arial"/>
            </a:endParaRPr>
          </a:p>
        </p:txBody>
      </p:sp>
      <p:sp>
        <p:nvSpPr>
          <p:cNvPr id="431" name="Google Shape;431;p42"/>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432" name="Google Shape;432;p42"/>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433" name="Google Shape;433;p42"/>
          <p:cNvSpPr txBox="1"/>
          <p:nvPr/>
        </p:nvSpPr>
        <p:spPr>
          <a:xfrm>
            <a:off x="6434137"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434" name="Google Shape;434;p42"/>
          <p:cNvSpPr txBox="1"/>
          <p:nvPr/>
        </p:nvSpPr>
        <p:spPr>
          <a:xfrm>
            <a:off x="8401050" y="2892425"/>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435" name="Google Shape;435;p42"/>
          <p:cNvSpPr txBox="1"/>
          <p:nvPr/>
        </p:nvSpPr>
        <p:spPr>
          <a:xfrm>
            <a:off x="8401050" y="51403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436" name="Google Shape;436;p42"/>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437" name="Google Shape;437;p42"/>
          <p:cNvSpPr txBox="1"/>
          <p:nvPr/>
        </p:nvSpPr>
        <p:spPr>
          <a:xfrm>
            <a:off x="8401050"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438" name="Google Shape;438;p42"/>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439" name="Google Shape;439;p42"/>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40" name="Google Shape;440;p42"/>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41" name="Google Shape;441;p42"/>
          <p:cNvCxnSpPr/>
          <p:nvPr/>
        </p:nvCxnSpPr>
        <p:spPr>
          <a:xfrm rot="5400000">
            <a:off x="9101932" y="499348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42" name="Google Shape;442;p42"/>
          <p:cNvCxnSpPr/>
          <p:nvPr/>
        </p:nvCxnSpPr>
        <p:spPr>
          <a:xfrm rot="5400000">
            <a:off x="9111457" y="3879056"/>
            <a:ext cx="27463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43" name="Google Shape;443;p42"/>
          <p:cNvCxnSpPr/>
          <p:nvPr/>
        </p:nvCxnSpPr>
        <p:spPr>
          <a:xfrm>
            <a:off x="8129587" y="2095500"/>
            <a:ext cx="1119300" cy="777900"/>
          </a:xfrm>
          <a:prstGeom prst="bentConnector2">
            <a:avLst/>
          </a:prstGeom>
          <a:noFill/>
          <a:ln w="12700" cap="flat" cmpd="sng">
            <a:solidFill>
              <a:schemeClr val="dk1"/>
            </a:solidFill>
            <a:prstDash val="solid"/>
            <a:miter lim="800000"/>
            <a:headEnd type="none" w="med" len="med"/>
            <a:tailEnd type="triangle" w="med" len="med"/>
          </a:ln>
        </p:spPr>
      </p:cxnSp>
      <p:cxnSp>
        <p:nvCxnSpPr>
          <p:cNvPr id="444" name="Google Shape;444;p42"/>
          <p:cNvCxnSpPr/>
          <p:nvPr/>
        </p:nvCxnSpPr>
        <p:spPr>
          <a:xfrm>
            <a:off x="5751513" y="2095500"/>
            <a:ext cx="68262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45" name="Google Shape;445;p42"/>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446" name="Google Shape;446;p42"/>
          <p:cNvSpPr txBox="1"/>
          <p:nvPr/>
        </p:nvSpPr>
        <p:spPr>
          <a:xfrm>
            <a:off x="4089400"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447" name="Google Shape;447;p42"/>
          <p:cNvSpPr txBox="1"/>
          <p:nvPr/>
        </p:nvSpPr>
        <p:spPr>
          <a:xfrm>
            <a:off x="6332537"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448" name="Google Shape;448;p42"/>
          <p:cNvPicPr preferRelativeResize="0"/>
          <p:nvPr/>
        </p:nvPicPr>
        <p:blipFill rotWithShape="1">
          <a:blip r:embed="rId3">
            <a:alphaModFix/>
          </a:blip>
          <a:srcRect r="21220"/>
          <a:stretch/>
        </p:blipFill>
        <p:spPr>
          <a:xfrm>
            <a:off x="4405313" y="2559051"/>
            <a:ext cx="3349625" cy="3063875"/>
          </a:xfrm>
          <a:prstGeom prst="rect">
            <a:avLst/>
          </a:prstGeom>
          <a:noFill/>
          <a:ln>
            <a:noFill/>
          </a:ln>
        </p:spPr>
      </p:pic>
      <p:pic>
        <p:nvPicPr>
          <p:cNvPr id="449" name="Google Shape;449;p42"/>
          <p:cNvPicPr preferRelativeResize="0"/>
          <p:nvPr/>
        </p:nvPicPr>
        <p:blipFill rotWithShape="1">
          <a:blip r:embed="rId4">
            <a:alphaModFix/>
          </a:blip>
          <a:srcRect t="52642" r="59153"/>
          <a:stretch/>
        </p:blipFill>
        <p:spPr>
          <a:xfrm>
            <a:off x="4368801" y="4183063"/>
            <a:ext cx="1736725" cy="1450975"/>
          </a:xfrm>
          <a:prstGeom prst="rect">
            <a:avLst/>
          </a:prstGeom>
          <a:noFill/>
          <a:ln>
            <a:noFill/>
          </a:ln>
        </p:spPr>
      </p:pic>
    </p:spTree>
    <p:extLst>
      <p:ext uri="{BB962C8B-B14F-4D97-AF65-F5344CB8AC3E}">
        <p14:creationId xmlns:p14="http://schemas.microsoft.com/office/powerpoint/2010/main" val="640946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43"/>
          <p:cNvSpPr txBox="1">
            <a:spLocks noGrp="1"/>
          </p:cNvSpPr>
          <p:nvPr>
            <p:ph type="title"/>
          </p:nvPr>
        </p:nvSpPr>
        <p:spPr>
          <a:xfrm>
            <a:off x="1981200" y="274637"/>
            <a:ext cx="822960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a:solidFill>
                  <a:schemeClr val="dk2"/>
                </a:solidFill>
                <a:latin typeface="Arial"/>
                <a:ea typeface="Arial"/>
                <a:cs typeface="Arial"/>
                <a:sym typeface="Arial"/>
              </a:rPr>
              <a:t>Key Stages in Digital Image Processing:</a:t>
            </a:r>
            <a:br>
              <a:rPr lang="en-US" sz="3600">
                <a:solidFill>
                  <a:schemeClr val="dk2"/>
                </a:solidFill>
                <a:latin typeface="Arial"/>
                <a:ea typeface="Arial"/>
                <a:cs typeface="Arial"/>
                <a:sym typeface="Arial"/>
              </a:rPr>
            </a:br>
            <a:r>
              <a:rPr lang="en-US" sz="3600">
                <a:solidFill>
                  <a:schemeClr val="dk2"/>
                </a:solidFill>
                <a:latin typeface="Arial"/>
                <a:ea typeface="Arial"/>
                <a:cs typeface="Arial"/>
                <a:sym typeface="Arial"/>
              </a:rPr>
              <a:t>Object Recognition</a:t>
            </a:r>
            <a:endParaRPr/>
          </a:p>
        </p:txBody>
      </p:sp>
      <p:sp>
        <p:nvSpPr>
          <p:cNvPr id="455" name="Google Shape;455;p43"/>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a:solidFill>
                <a:schemeClr val="dk1"/>
              </a:solidFill>
              <a:latin typeface="Arial"/>
              <a:ea typeface="Arial"/>
              <a:cs typeface="Arial"/>
              <a:sym typeface="Arial"/>
            </a:endParaRPr>
          </a:p>
        </p:txBody>
      </p:sp>
      <p:sp>
        <p:nvSpPr>
          <p:cNvPr id="456" name="Google Shape;456;p43"/>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457" name="Google Shape;457;p43"/>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458" name="Google Shape;458;p43"/>
          <p:cNvSpPr txBox="1"/>
          <p:nvPr/>
        </p:nvSpPr>
        <p:spPr>
          <a:xfrm>
            <a:off x="6434137"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459" name="Google Shape;459;p43"/>
          <p:cNvSpPr txBox="1"/>
          <p:nvPr/>
        </p:nvSpPr>
        <p:spPr>
          <a:xfrm>
            <a:off x="8401050"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460" name="Google Shape;460;p43"/>
          <p:cNvSpPr txBox="1"/>
          <p:nvPr/>
        </p:nvSpPr>
        <p:spPr>
          <a:xfrm>
            <a:off x="8401050" y="51403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461" name="Google Shape;461;p43"/>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462" name="Google Shape;462;p43"/>
          <p:cNvSpPr txBox="1"/>
          <p:nvPr/>
        </p:nvSpPr>
        <p:spPr>
          <a:xfrm>
            <a:off x="8401050" y="4016375"/>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463" name="Google Shape;463;p43"/>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464" name="Google Shape;464;p43"/>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65" name="Google Shape;465;p43"/>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66" name="Google Shape;466;p43"/>
          <p:cNvCxnSpPr/>
          <p:nvPr/>
        </p:nvCxnSpPr>
        <p:spPr>
          <a:xfrm rot="5400000">
            <a:off x="9111457" y="5003006"/>
            <a:ext cx="27463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67" name="Google Shape;467;p43"/>
          <p:cNvCxnSpPr/>
          <p:nvPr/>
        </p:nvCxnSpPr>
        <p:spPr>
          <a:xfrm rot="5400000">
            <a:off x="9111457" y="3860006"/>
            <a:ext cx="27463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68" name="Google Shape;468;p43"/>
          <p:cNvCxnSpPr/>
          <p:nvPr/>
        </p:nvCxnSpPr>
        <p:spPr>
          <a:xfrm>
            <a:off x="8129587" y="2095500"/>
            <a:ext cx="1119300" cy="796800"/>
          </a:xfrm>
          <a:prstGeom prst="bentConnector2">
            <a:avLst/>
          </a:prstGeom>
          <a:noFill/>
          <a:ln w="12700" cap="flat" cmpd="sng">
            <a:solidFill>
              <a:schemeClr val="dk1"/>
            </a:solidFill>
            <a:prstDash val="solid"/>
            <a:miter lim="800000"/>
            <a:headEnd type="none" w="med" len="med"/>
            <a:tailEnd type="triangle" w="med" len="med"/>
          </a:ln>
        </p:spPr>
      </p:cxnSp>
      <p:cxnSp>
        <p:nvCxnSpPr>
          <p:cNvPr id="469" name="Google Shape;469;p43"/>
          <p:cNvCxnSpPr/>
          <p:nvPr/>
        </p:nvCxnSpPr>
        <p:spPr>
          <a:xfrm>
            <a:off x="5751513" y="2095500"/>
            <a:ext cx="68262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70" name="Google Shape;470;p43"/>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471" name="Google Shape;471;p43"/>
          <p:cNvSpPr txBox="1"/>
          <p:nvPr/>
        </p:nvSpPr>
        <p:spPr>
          <a:xfrm>
            <a:off x="4089400"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472" name="Google Shape;472;p43"/>
          <p:cNvSpPr txBox="1"/>
          <p:nvPr/>
        </p:nvSpPr>
        <p:spPr>
          <a:xfrm>
            <a:off x="6332537"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473" name="Google Shape;473;p43"/>
          <p:cNvPicPr preferRelativeResize="0"/>
          <p:nvPr/>
        </p:nvPicPr>
        <p:blipFill rotWithShape="1">
          <a:blip r:embed="rId3">
            <a:alphaModFix/>
          </a:blip>
          <a:srcRect l="26077"/>
          <a:stretch/>
        </p:blipFill>
        <p:spPr>
          <a:xfrm>
            <a:off x="4089400" y="2589212"/>
            <a:ext cx="3749675" cy="2990852"/>
          </a:xfrm>
          <a:prstGeom prst="rect">
            <a:avLst/>
          </a:prstGeom>
          <a:noFill/>
          <a:ln>
            <a:noFill/>
          </a:ln>
        </p:spPr>
      </p:pic>
    </p:spTree>
    <p:extLst>
      <p:ext uri="{BB962C8B-B14F-4D97-AF65-F5344CB8AC3E}">
        <p14:creationId xmlns:p14="http://schemas.microsoft.com/office/powerpoint/2010/main" val="20621818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44"/>
          <p:cNvSpPr txBox="1">
            <a:spLocks noGrp="1"/>
          </p:cNvSpPr>
          <p:nvPr>
            <p:ph type="title"/>
          </p:nvPr>
        </p:nvSpPr>
        <p:spPr>
          <a:xfrm>
            <a:off x="995680" y="274637"/>
            <a:ext cx="921512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dirty="0">
                <a:solidFill>
                  <a:schemeClr val="dk2"/>
                </a:solidFill>
                <a:latin typeface="Arial"/>
                <a:ea typeface="Arial"/>
                <a:cs typeface="Arial"/>
                <a:sym typeface="Arial"/>
              </a:rPr>
              <a:t>Key Stages in Digital Image Processing:</a:t>
            </a:r>
            <a:br>
              <a:rPr lang="en-US" sz="3600" dirty="0">
                <a:solidFill>
                  <a:schemeClr val="dk2"/>
                </a:solidFill>
                <a:latin typeface="Arial"/>
                <a:ea typeface="Arial"/>
                <a:cs typeface="Arial"/>
                <a:sym typeface="Arial"/>
              </a:rPr>
            </a:br>
            <a:r>
              <a:rPr lang="en-US" sz="3600" dirty="0">
                <a:solidFill>
                  <a:schemeClr val="dk2"/>
                </a:solidFill>
                <a:latin typeface="Arial"/>
                <a:ea typeface="Arial"/>
                <a:cs typeface="Arial"/>
                <a:sym typeface="Arial"/>
              </a:rPr>
              <a:t>Representation &amp; Description</a:t>
            </a:r>
            <a:endParaRPr dirty="0"/>
          </a:p>
        </p:txBody>
      </p:sp>
      <p:sp>
        <p:nvSpPr>
          <p:cNvPr id="479" name="Google Shape;479;p44"/>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dirty="0">
              <a:solidFill>
                <a:schemeClr val="dk1"/>
              </a:solidFill>
              <a:latin typeface="Arial"/>
              <a:ea typeface="Arial"/>
              <a:cs typeface="Arial"/>
              <a:sym typeface="Arial"/>
            </a:endParaRPr>
          </a:p>
        </p:txBody>
      </p:sp>
      <p:sp>
        <p:nvSpPr>
          <p:cNvPr id="480" name="Google Shape;480;p44"/>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481" name="Google Shape;481;p44"/>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482" name="Google Shape;482;p44"/>
          <p:cNvSpPr txBox="1"/>
          <p:nvPr/>
        </p:nvSpPr>
        <p:spPr>
          <a:xfrm>
            <a:off x="6434137"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483" name="Google Shape;483;p44"/>
          <p:cNvSpPr txBox="1"/>
          <p:nvPr/>
        </p:nvSpPr>
        <p:spPr>
          <a:xfrm>
            <a:off x="8401050"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484" name="Google Shape;484;p44"/>
          <p:cNvSpPr txBox="1"/>
          <p:nvPr/>
        </p:nvSpPr>
        <p:spPr>
          <a:xfrm>
            <a:off x="8401050" y="5140325"/>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485" name="Google Shape;485;p44"/>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486" name="Google Shape;486;p44"/>
          <p:cNvSpPr txBox="1"/>
          <p:nvPr/>
        </p:nvSpPr>
        <p:spPr>
          <a:xfrm>
            <a:off x="8401050"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487" name="Google Shape;487;p44"/>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488" name="Google Shape;488;p44"/>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89" name="Google Shape;489;p44"/>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90" name="Google Shape;490;p44"/>
          <p:cNvCxnSpPr/>
          <p:nvPr/>
        </p:nvCxnSpPr>
        <p:spPr>
          <a:xfrm rot="5400000">
            <a:off x="9111457" y="4983956"/>
            <a:ext cx="27463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91" name="Google Shape;491;p44"/>
          <p:cNvCxnSpPr/>
          <p:nvPr/>
        </p:nvCxnSpPr>
        <p:spPr>
          <a:xfrm rot="5400000">
            <a:off x="9101932"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92" name="Google Shape;492;p44"/>
          <p:cNvCxnSpPr/>
          <p:nvPr/>
        </p:nvCxnSpPr>
        <p:spPr>
          <a:xfrm>
            <a:off x="8129587" y="2095500"/>
            <a:ext cx="1119300" cy="796800"/>
          </a:xfrm>
          <a:prstGeom prst="bentConnector2">
            <a:avLst/>
          </a:prstGeom>
          <a:noFill/>
          <a:ln w="12700" cap="flat" cmpd="sng">
            <a:solidFill>
              <a:schemeClr val="dk1"/>
            </a:solidFill>
            <a:prstDash val="solid"/>
            <a:miter lim="800000"/>
            <a:headEnd type="none" w="med" len="med"/>
            <a:tailEnd type="triangle" w="med" len="med"/>
          </a:ln>
        </p:spPr>
      </p:cxnSp>
      <p:cxnSp>
        <p:nvCxnSpPr>
          <p:cNvPr id="493" name="Google Shape;493;p44"/>
          <p:cNvCxnSpPr/>
          <p:nvPr/>
        </p:nvCxnSpPr>
        <p:spPr>
          <a:xfrm>
            <a:off x="5751513" y="2095500"/>
            <a:ext cx="68262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494" name="Google Shape;494;p44"/>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495" name="Google Shape;495;p44"/>
          <p:cNvSpPr txBox="1"/>
          <p:nvPr/>
        </p:nvSpPr>
        <p:spPr>
          <a:xfrm>
            <a:off x="4089400"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496" name="Google Shape;496;p44"/>
          <p:cNvSpPr txBox="1"/>
          <p:nvPr/>
        </p:nvSpPr>
        <p:spPr>
          <a:xfrm>
            <a:off x="6332537"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497" name="Google Shape;497;p44"/>
          <p:cNvPicPr preferRelativeResize="0"/>
          <p:nvPr/>
        </p:nvPicPr>
        <p:blipFill rotWithShape="1">
          <a:blip r:embed="rId3">
            <a:alphaModFix/>
          </a:blip>
          <a:srcRect r="25901"/>
          <a:stretch/>
        </p:blipFill>
        <p:spPr>
          <a:xfrm>
            <a:off x="4791076" y="2593976"/>
            <a:ext cx="2593975" cy="3062287"/>
          </a:xfrm>
          <a:prstGeom prst="rect">
            <a:avLst/>
          </a:prstGeom>
          <a:noFill/>
          <a:ln>
            <a:noFill/>
          </a:ln>
        </p:spPr>
      </p:pic>
    </p:spTree>
    <p:extLst>
      <p:ext uri="{BB962C8B-B14F-4D97-AF65-F5344CB8AC3E}">
        <p14:creationId xmlns:p14="http://schemas.microsoft.com/office/powerpoint/2010/main" val="3973301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Digital Image Processing?</a:t>
            </a:r>
          </a:p>
        </p:txBody>
      </p:sp>
      <p:sp>
        <p:nvSpPr>
          <p:cNvPr id="3" name="Content Placeholder 2"/>
          <p:cNvSpPr>
            <a:spLocks noGrp="1"/>
          </p:cNvSpPr>
          <p:nvPr>
            <p:ph idx="1"/>
          </p:nvPr>
        </p:nvSpPr>
        <p:spPr>
          <a:xfrm>
            <a:off x="838200" y="1690688"/>
            <a:ext cx="10515600" cy="4486275"/>
          </a:xfrm>
        </p:spPr>
        <p:txBody>
          <a:bodyPr>
            <a:normAutofit fontScale="85000" lnSpcReduction="10000"/>
          </a:bodyPr>
          <a:lstStyle/>
          <a:p>
            <a:r>
              <a:rPr lang="en-US" dirty="0"/>
              <a:t>There are no clear-cut boundaries in the continuum from image processing at one end to computer vision at the other. However, one useful paradigm is to consider three types of computerized processes in this continuum: low-, mid-, and high level processes. </a:t>
            </a:r>
          </a:p>
          <a:p>
            <a:r>
              <a:rPr lang="en-US" dirty="0"/>
              <a:t>Low-level processes involve primitive operations such as image</a:t>
            </a:r>
            <a:br>
              <a:rPr lang="en-US" dirty="0"/>
            </a:br>
            <a:r>
              <a:rPr lang="en-US" dirty="0"/>
              <a:t>preprocessing to reduce noise, contrast enhancement, and image sharpening. A low level process is characterized by the fact that both its inputs and outputs are images. </a:t>
            </a:r>
          </a:p>
          <a:p>
            <a:r>
              <a:rPr lang="en-US" dirty="0"/>
              <a:t>Mid-level processing of images involves tasks such as segmentation (partitioning</a:t>
            </a:r>
            <a:br>
              <a:rPr lang="en-US" dirty="0"/>
            </a:br>
            <a:r>
              <a:rPr lang="en-US" dirty="0"/>
              <a:t>an image into regions or objects), description of those objects to reduce them to a form suitable for computer processing, and classification (recognition) of individual objects. A mid-level process is characterized by the fact that its inputs generally are images, but its outputs are attributes extracted from those images (e.g., edges, contours, and the identity of individual objects). </a:t>
            </a:r>
          </a:p>
        </p:txBody>
      </p:sp>
    </p:spTree>
    <p:extLst>
      <p:ext uri="{BB962C8B-B14F-4D97-AF65-F5344CB8AC3E}">
        <p14:creationId xmlns:p14="http://schemas.microsoft.com/office/powerpoint/2010/main" val="367092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dk2"/>
                </a:solidFill>
                <a:latin typeface="Arial"/>
                <a:ea typeface="Arial"/>
                <a:cs typeface="Arial"/>
                <a:sym typeface="Arial"/>
              </a:rPr>
              <a:t>Key Stages in Digital Image Processing:</a:t>
            </a:r>
            <a:br>
              <a:rPr lang="en-US" dirty="0">
                <a:solidFill>
                  <a:schemeClr val="dk2"/>
                </a:solidFill>
                <a:latin typeface="Arial"/>
                <a:ea typeface="Arial"/>
                <a:cs typeface="Arial"/>
                <a:sym typeface="Arial"/>
              </a:rPr>
            </a:br>
            <a:r>
              <a:rPr lang="en-US" dirty="0">
                <a:solidFill>
                  <a:schemeClr val="dk2"/>
                </a:solidFill>
                <a:latin typeface="Arial"/>
                <a:ea typeface="Arial"/>
                <a:cs typeface="Arial"/>
                <a:sym typeface="Arial"/>
              </a:rPr>
              <a:t>Representation &amp; Description</a:t>
            </a:r>
            <a:endParaRPr lang="en-US" dirty="0"/>
          </a:p>
        </p:txBody>
      </p:sp>
      <p:sp>
        <p:nvSpPr>
          <p:cNvPr id="3" name="Content Placeholder 2"/>
          <p:cNvSpPr>
            <a:spLocks noGrp="1"/>
          </p:cNvSpPr>
          <p:nvPr>
            <p:ph idx="1"/>
          </p:nvPr>
        </p:nvSpPr>
        <p:spPr/>
        <p:txBody>
          <a:bodyPr/>
          <a:lstStyle/>
          <a:p>
            <a:r>
              <a:rPr lang="en-US" b="1" dirty="0"/>
              <a:t>Representation deals with the image's characteristics and regional properties</a:t>
            </a:r>
            <a:r>
              <a:rPr lang="en-US" dirty="0"/>
              <a:t>. Description deals with extracting quantitative information that helps differentiate one class of objects from the other.</a:t>
            </a:r>
          </a:p>
        </p:txBody>
      </p:sp>
    </p:spTree>
    <p:extLst>
      <p:ext uri="{BB962C8B-B14F-4D97-AF65-F5344CB8AC3E}">
        <p14:creationId xmlns:p14="http://schemas.microsoft.com/office/powerpoint/2010/main" val="2645627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5"/>
          <p:cNvSpPr txBox="1">
            <a:spLocks noGrp="1"/>
          </p:cNvSpPr>
          <p:nvPr>
            <p:ph type="title"/>
          </p:nvPr>
        </p:nvSpPr>
        <p:spPr>
          <a:xfrm>
            <a:off x="843280" y="274637"/>
            <a:ext cx="936752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dirty="0">
                <a:solidFill>
                  <a:schemeClr val="dk2"/>
                </a:solidFill>
                <a:latin typeface="Arial"/>
                <a:ea typeface="Arial"/>
                <a:cs typeface="Arial"/>
                <a:sym typeface="Arial"/>
              </a:rPr>
              <a:t>Key Stages in Digital Image Processing:</a:t>
            </a:r>
            <a:br>
              <a:rPr lang="en-US" sz="3600" dirty="0">
                <a:solidFill>
                  <a:schemeClr val="dk2"/>
                </a:solidFill>
                <a:latin typeface="Arial"/>
                <a:ea typeface="Arial"/>
                <a:cs typeface="Arial"/>
                <a:sym typeface="Arial"/>
              </a:rPr>
            </a:br>
            <a:r>
              <a:rPr lang="en-US" sz="3600" dirty="0">
                <a:solidFill>
                  <a:schemeClr val="dk2"/>
                </a:solidFill>
                <a:latin typeface="Arial"/>
                <a:ea typeface="Arial"/>
                <a:cs typeface="Arial"/>
                <a:sym typeface="Arial"/>
              </a:rPr>
              <a:t>Image Compression</a:t>
            </a:r>
            <a:endParaRPr dirty="0"/>
          </a:p>
        </p:txBody>
      </p:sp>
      <p:sp>
        <p:nvSpPr>
          <p:cNvPr id="503" name="Google Shape;503;p45"/>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a:solidFill>
                <a:schemeClr val="dk1"/>
              </a:solidFill>
              <a:latin typeface="Arial"/>
              <a:ea typeface="Arial"/>
              <a:cs typeface="Arial"/>
              <a:sym typeface="Arial"/>
            </a:endParaRPr>
          </a:p>
        </p:txBody>
      </p:sp>
      <p:sp>
        <p:nvSpPr>
          <p:cNvPr id="504" name="Google Shape;504;p45"/>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505" name="Google Shape;505;p45"/>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506" name="Google Shape;506;p45"/>
          <p:cNvSpPr txBox="1"/>
          <p:nvPr/>
        </p:nvSpPr>
        <p:spPr>
          <a:xfrm>
            <a:off x="6434137"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507" name="Google Shape;507;p45"/>
          <p:cNvSpPr txBox="1"/>
          <p:nvPr/>
        </p:nvSpPr>
        <p:spPr>
          <a:xfrm>
            <a:off x="8401050"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508" name="Google Shape;508;p45"/>
          <p:cNvSpPr txBox="1"/>
          <p:nvPr/>
        </p:nvSpPr>
        <p:spPr>
          <a:xfrm>
            <a:off x="8401050" y="51403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509" name="Google Shape;509;p45"/>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510" name="Google Shape;510;p45"/>
          <p:cNvSpPr txBox="1"/>
          <p:nvPr/>
        </p:nvSpPr>
        <p:spPr>
          <a:xfrm>
            <a:off x="8401050"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511" name="Google Shape;511;p45"/>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512" name="Google Shape;512;p45"/>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13" name="Google Shape;513;p45"/>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14" name="Google Shape;514;p45"/>
          <p:cNvCxnSpPr/>
          <p:nvPr/>
        </p:nvCxnSpPr>
        <p:spPr>
          <a:xfrm rot="5400000">
            <a:off x="9101932" y="499348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15" name="Google Shape;515;p45"/>
          <p:cNvCxnSpPr/>
          <p:nvPr/>
        </p:nvCxnSpPr>
        <p:spPr>
          <a:xfrm rot="5400000">
            <a:off x="9101932"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16" name="Google Shape;516;p45"/>
          <p:cNvCxnSpPr/>
          <p:nvPr/>
        </p:nvCxnSpPr>
        <p:spPr>
          <a:xfrm>
            <a:off x="8129587" y="2095500"/>
            <a:ext cx="1119300" cy="796800"/>
          </a:xfrm>
          <a:prstGeom prst="bentConnector2">
            <a:avLst/>
          </a:prstGeom>
          <a:noFill/>
          <a:ln w="12700" cap="flat" cmpd="sng">
            <a:solidFill>
              <a:schemeClr val="dk1"/>
            </a:solidFill>
            <a:prstDash val="solid"/>
            <a:miter lim="800000"/>
            <a:headEnd type="none" w="med" len="med"/>
            <a:tailEnd type="triangle" w="med" len="med"/>
          </a:ln>
        </p:spPr>
      </p:cxnSp>
      <p:cxnSp>
        <p:nvCxnSpPr>
          <p:cNvPr id="517" name="Google Shape;517;p45"/>
          <p:cNvCxnSpPr/>
          <p:nvPr/>
        </p:nvCxnSpPr>
        <p:spPr>
          <a:xfrm>
            <a:off x="5751513" y="2095500"/>
            <a:ext cx="68262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18" name="Google Shape;518;p45"/>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519" name="Google Shape;519;p45"/>
          <p:cNvSpPr txBox="1"/>
          <p:nvPr/>
        </p:nvSpPr>
        <p:spPr>
          <a:xfrm>
            <a:off x="4089400"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520" name="Google Shape;520;p45"/>
          <p:cNvSpPr txBox="1"/>
          <p:nvPr/>
        </p:nvSpPr>
        <p:spPr>
          <a:xfrm>
            <a:off x="6332537" y="5792787"/>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521" name="Google Shape;521;p45"/>
          <p:cNvPicPr preferRelativeResize="0"/>
          <p:nvPr/>
        </p:nvPicPr>
        <p:blipFill rotWithShape="1">
          <a:blip r:embed="rId3">
            <a:alphaModFix/>
          </a:blip>
          <a:srcRect/>
          <a:stretch/>
        </p:blipFill>
        <p:spPr>
          <a:xfrm>
            <a:off x="4519612" y="2628900"/>
            <a:ext cx="3130550" cy="2963862"/>
          </a:xfrm>
          <a:prstGeom prst="rect">
            <a:avLst/>
          </a:prstGeom>
          <a:noFill/>
          <a:ln>
            <a:noFill/>
          </a:ln>
        </p:spPr>
      </p:pic>
    </p:spTree>
    <p:extLst>
      <p:ext uri="{BB962C8B-B14F-4D97-AF65-F5344CB8AC3E}">
        <p14:creationId xmlns:p14="http://schemas.microsoft.com/office/powerpoint/2010/main" val="2948258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46"/>
          <p:cNvSpPr txBox="1">
            <a:spLocks noGrp="1"/>
          </p:cNvSpPr>
          <p:nvPr>
            <p:ph type="title"/>
          </p:nvPr>
        </p:nvSpPr>
        <p:spPr>
          <a:xfrm>
            <a:off x="2190750" y="0"/>
            <a:ext cx="8020050" cy="685800"/>
          </a:xfrm>
          <a:prstGeom prst="rect">
            <a:avLst/>
          </a:prstGeom>
          <a:noFill/>
          <a:ln>
            <a:noFill/>
          </a:ln>
        </p:spPr>
        <p:txBody>
          <a:bodyPr spcFirstLastPara="1" vert="horz" wrap="square" lIns="91425" tIns="45700" rIns="91425" bIns="45700" rtlCol="0" anchor="ctr" anchorCtr="0">
            <a:noAutofit/>
          </a:bodyPr>
          <a:lstStyle/>
          <a:p>
            <a:pPr>
              <a:lnSpc>
                <a:spcPct val="100000"/>
              </a:lnSpc>
              <a:spcBef>
                <a:spcPts val="0"/>
              </a:spcBef>
              <a:buClr>
                <a:schemeClr val="dk2"/>
              </a:buClr>
              <a:buSzPts val="3200"/>
            </a:pPr>
            <a:r>
              <a:rPr lang="en-US" sz="3200" b="1" i="1" dirty="0">
                <a:solidFill>
                  <a:schemeClr val="dk2"/>
                </a:solidFill>
                <a:latin typeface="Arial"/>
                <a:ea typeface="Arial"/>
                <a:cs typeface="Arial"/>
                <a:sym typeface="Arial"/>
              </a:rPr>
              <a:t>Image Compression</a:t>
            </a:r>
            <a:endParaRPr dirty="0"/>
          </a:p>
        </p:txBody>
      </p:sp>
      <p:sp>
        <p:nvSpPr>
          <p:cNvPr id="527" name="Google Shape;527;p46"/>
          <p:cNvSpPr txBox="1"/>
          <p:nvPr/>
        </p:nvSpPr>
        <p:spPr>
          <a:xfrm>
            <a:off x="3124200" y="5105400"/>
            <a:ext cx="1598612"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Original image</a:t>
            </a:r>
            <a:endParaRPr/>
          </a:p>
        </p:txBody>
      </p:sp>
      <p:sp>
        <p:nvSpPr>
          <p:cNvPr id="528" name="Google Shape;528;p46"/>
          <p:cNvSpPr txBox="1"/>
          <p:nvPr/>
        </p:nvSpPr>
        <p:spPr>
          <a:xfrm>
            <a:off x="7162800" y="3352800"/>
            <a:ext cx="2214562" cy="366712"/>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JPEG Compression)</a:t>
            </a:r>
            <a:r>
              <a:rPr lang="en-US" b="1">
                <a:solidFill>
                  <a:schemeClr val="dk1"/>
                </a:solidFill>
                <a:latin typeface="Tahoma"/>
                <a:ea typeface="Tahoma"/>
                <a:cs typeface="Tahoma"/>
                <a:sym typeface="Tahoma"/>
              </a:rPr>
              <a:t> </a:t>
            </a:r>
            <a:endParaRPr/>
          </a:p>
        </p:txBody>
      </p:sp>
      <p:sp>
        <p:nvSpPr>
          <p:cNvPr id="529" name="Google Shape;529;p46"/>
          <p:cNvSpPr txBox="1"/>
          <p:nvPr/>
        </p:nvSpPr>
        <p:spPr>
          <a:xfrm>
            <a:off x="3810001" y="6096000"/>
            <a:ext cx="2530475" cy="336550"/>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n-US" sz="1600" b="1">
                <a:solidFill>
                  <a:schemeClr val="dk1"/>
                </a:solidFill>
                <a:latin typeface="Arial"/>
                <a:ea typeface="Arial"/>
                <a:cs typeface="Arial"/>
                <a:sym typeface="Arial"/>
              </a:rPr>
              <a:t>JPEG2000 Compression</a:t>
            </a:r>
            <a:endParaRPr/>
          </a:p>
        </p:txBody>
      </p:sp>
      <p:pic>
        <p:nvPicPr>
          <p:cNvPr id="530" name="Google Shape;530;p46"/>
          <p:cNvPicPr preferRelativeResize="0"/>
          <p:nvPr/>
        </p:nvPicPr>
        <p:blipFill rotWithShape="1">
          <a:blip r:embed="rId3">
            <a:alphaModFix/>
          </a:blip>
          <a:srcRect/>
          <a:stretch/>
        </p:blipFill>
        <p:spPr>
          <a:xfrm>
            <a:off x="1919287" y="2043113"/>
            <a:ext cx="4248150" cy="3024187"/>
          </a:xfrm>
          <a:prstGeom prst="rect">
            <a:avLst/>
          </a:prstGeom>
          <a:noFill/>
          <a:ln>
            <a:noFill/>
          </a:ln>
        </p:spPr>
      </p:pic>
      <p:pic>
        <p:nvPicPr>
          <p:cNvPr id="531" name="Google Shape;531;p46"/>
          <p:cNvPicPr preferRelativeResize="0"/>
          <p:nvPr/>
        </p:nvPicPr>
        <p:blipFill rotWithShape="1">
          <a:blip r:embed="rId4">
            <a:alphaModFix/>
          </a:blip>
          <a:srcRect/>
          <a:stretch/>
        </p:blipFill>
        <p:spPr>
          <a:xfrm>
            <a:off x="6600826" y="549275"/>
            <a:ext cx="4067175" cy="2906712"/>
          </a:xfrm>
          <a:prstGeom prst="rect">
            <a:avLst/>
          </a:prstGeom>
          <a:noFill/>
          <a:ln>
            <a:noFill/>
          </a:ln>
        </p:spPr>
      </p:pic>
      <p:pic>
        <p:nvPicPr>
          <p:cNvPr id="532" name="Google Shape;532;p46"/>
          <p:cNvPicPr preferRelativeResize="0"/>
          <p:nvPr/>
        </p:nvPicPr>
        <p:blipFill rotWithShape="1">
          <a:blip r:embed="rId5">
            <a:alphaModFix/>
          </a:blip>
          <a:srcRect/>
          <a:stretch/>
        </p:blipFill>
        <p:spPr>
          <a:xfrm>
            <a:off x="6600826" y="3716337"/>
            <a:ext cx="4067175" cy="2913062"/>
          </a:xfrm>
          <a:prstGeom prst="rect">
            <a:avLst/>
          </a:prstGeom>
          <a:noFill/>
          <a:ln>
            <a:noFill/>
          </a:ln>
        </p:spPr>
      </p:pic>
    </p:spTree>
    <p:extLst>
      <p:ext uri="{BB962C8B-B14F-4D97-AF65-F5344CB8AC3E}">
        <p14:creationId xmlns:p14="http://schemas.microsoft.com/office/powerpoint/2010/main" val="23290709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47"/>
          <p:cNvSpPr txBox="1">
            <a:spLocks noGrp="1"/>
          </p:cNvSpPr>
          <p:nvPr>
            <p:ph type="title"/>
          </p:nvPr>
        </p:nvSpPr>
        <p:spPr>
          <a:xfrm>
            <a:off x="-142240" y="274637"/>
            <a:ext cx="1035304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3600"/>
            </a:pPr>
            <a:r>
              <a:rPr lang="en-US" sz="3600" dirty="0">
                <a:solidFill>
                  <a:schemeClr val="dk2"/>
                </a:solidFill>
                <a:latin typeface="Arial"/>
                <a:ea typeface="Arial"/>
                <a:cs typeface="Arial"/>
                <a:sym typeface="Arial"/>
              </a:rPr>
              <a:t>Key Stages in Digital Image Processing:</a:t>
            </a:r>
            <a:br>
              <a:rPr lang="en-US" sz="3600" dirty="0">
                <a:solidFill>
                  <a:schemeClr val="dk2"/>
                </a:solidFill>
                <a:latin typeface="Arial"/>
                <a:ea typeface="Arial"/>
                <a:cs typeface="Arial"/>
                <a:sym typeface="Arial"/>
              </a:rPr>
            </a:br>
            <a:r>
              <a:rPr lang="en-US" sz="3600" dirty="0">
                <a:solidFill>
                  <a:schemeClr val="dk2"/>
                </a:solidFill>
                <a:latin typeface="Arial"/>
                <a:ea typeface="Arial"/>
                <a:cs typeface="Arial"/>
                <a:sym typeface="Arial"/>
              </a:rPr>
              <a:t>Color Image Processing</a:t>
            </a:r>
            <a:endParaRPr dirty="0"/>
          </a:p>
        </p:txBody>
      </p:sp>
      <p:sp>
        <p:nvSpPr>
          <p:cNvPr id="538" name="Google Shape;538;p47"/>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342900" indent="-139700">
              <a:spcBef>
                <a:spcPts val="0"/>
              </a:spcBef>
              <a:buClr>
                <a:schemeClr val="dk1"/>
              </a:buClr>
              <a:buSzPts val="3200"/>
              <a:buNone/>
            </a:pPr>
            <a:endParaRPr sz="3200">
              <a:solidFill>
                <a:schemeClr val="dk1"/>
              </a:solidFill>
              <a:latin typeface="Arial"/>
              <a:ea typeface="Arial"/>
              <a:cs typeface="Arial"/>
              <a:sym typeface="Arial"/>
            </a:endParaRPr>
          </a:p>
        </p:txBody>
      </p:sp>
      <p:sp>
        <p:nvSpPr>
          <p:cNvPr id="539" name="Google Shape;539;p47"/>
          <p:cNvSpPr txBox="1"/>
          <p:nvPr/>
        </p:nvSpPr>
        <p:spPr>
          <a:xfrm>
            <a:off x="2074862"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Acquisition</a:t>
            </a:r>
            <a:endParaRPr/>
          </a:p>
        </p:txBody>
      </p:sp>
      <p:sp>
        <p:nvSpPr>
          <p:cNvPr id="540" name="Google Shape;540;p47"/>
          <p:cNvSpPr txBox="1"/>
          <p:nvPr/>
        </p:nvSpPr>
        <p:spPr>
          <a:xfrm>
            <a:off x="4056062"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Restoration</a:t>
            </a:r>
            <a:endParaRPr/>
          </a:p>
        </p:txBody>
      </p:sp>
      <p:sp>
        <p:nvSpPr>
          <p:cNvPr id="541" name="Google Shape;541;p47"/>
          <p:cNvSpPr txBox="1"/>
          <p:nvPr/>
        </p:nvSpPr>
        <p:spPr>
          <a:xfrm>
            <a:off x="6434137" y="16795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Morphological Processing</a:t>
            </a:r>
            <a:endParaRPr/>
          </a:p>
        </p:txBody>
      </p:sp>
      <p:sp>
        <p:nvSpPr>
          <p:cNvPr id="542" name="Google Shape;542;p47"/>
          <p:cNvSpPr txBox="1"/>
          <p:nvPr/>
        </p:nvSpPr>
        <p:spPr>
          <a:xfrm>
            <a:off x="8401050"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Segmentation</a:t>
            </a:r>
            <a:endParaRPr/>
          </a:p>
        </p:txBody>
      </p:sp>
      <p:sp>
        <p:nvSpPr>
          <p:cNvPr id="543" name="Google Shape;543;p47"/>
          <p:cNvSpPr txBox="1"/>
          <p:nvPr/>
        </p:nvSpPr>
        <p:spPr>
          <a:xfrm>
            <a:off x="8401050" y="51403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Representation &amp; Description</a:t>
            </a:r>
            <a:endParaRPr/>
          </a:p>
        </p:txBody>
      </p:sp>
      <p:sp>
        <p:nvSpPr>
          <p:cNvPr id="544" name="Google Shape;544;p47"/>
          <p:cNvSpPr txBox="1"/>
          <p:nvPr/>
        </p:nvSpPr>
        <p:spPr>
          <a:xfrm>
            <a:off x="2074862" y="289242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Enhancement</a:t>
            </a:r>
            <a:endParaRPr/>
          </a:p>
        </p:txBody>
      </p:sp>
      <p:sp>
        <p:nvSpPr>
          <p:cNvPr id="545" name="Google Shape;545;p47"/>
          <p:cNvSpPr txBox="1"/>
          <p:nvPr/>
        </p:nvSpPr>
        <p:spPr>
          <a:xfrm>
            <a:off x="8401050" y="4016375"/>
            <a:ext cx="1695450" cy="830262"/>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700"/>
            </a:pPr>
            <a:r>
              <a:rPr lang="en-US" sz="1700">
                <a:solidFill>
                  <a:schemeClr val="dk1"/>
                </a:solidFill>
                <a:latin typeface="Arial"/>
                <a:ea typeface="Arial"/>
                <a:cs typeface="Arial"/>
                <a:sym typeface="Arial"/>
              </a:rPr>
              <a:t>Object Recognition</a:t>
            </a:r>
            <a:endParaRPr/>
          </a:p>
        </p:txBody>
      </p:sp>
      <p:sp>
        <p:nvSpPr>
          <p:cNvPr id="546" name="Google Shape;546;p47"/>
          <p:cNvSpPr txBox="1"/>
          <p:nvPr/>
        </p:nvSpPr>
        <p:spPr>
          <a:xfrm>
            <a:off x="1979612" y="5372100"/>
            <a:ext cx="1885950"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a:solidFill>
                  <a:schemeClr val="dk1"/>
                </a:solidFill>
                <a:latin typeface="Arial"/>
                <a:ea typeface="Arial"/>
                <a:cs typeface="Arial"/>
                <a:sym typeface="Arial"/>
              </a:rPr>
              <a:t>Problem Domain</a:t>
            </a:r>
            <a:endParaRPr/>
          </a:p>
        </p:txBody>
      </p:sp>
      <p:cxnSp>
        <p:nvCxnSpPr>
          <p:cNvPr id="547" name="Google Shape;547;p47"/>
          <p:cNvCxnSpPr/>
          <p:nvPr/>
        </p:nvCxnSpPr>
        <p:spPr>
          <a:xfrm rot="-5400000">
            <a:off x="2659856" y="5109368"/>
            <a:ext cx="525462"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48" name="Google Shape;548;p47"/>
          <p:cNvCxnSpPr/>
          <p:nvPr/>
        </p:nvCxnSpPr>
        <p:spPr>
          <a:xfrm rot="-5400000">
            <a:off x="2775744"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49" name="Google Shape;549;p47"/>
          <p:cNvCxnSpPr/>
          <p:nvPr/>
        </p:nvCxnSpPr>
        <p:spPr>
          <a:xfrm rot="5400000">
            <a:off x="9101932" y="499348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50" name="Google Shape;550;p47"/>
          <p:cNvCxnSpPr/>
          <p:nvPr/>
        </p:nvCxnSpPr>
        <p:spPr>
          <a:xfrm rot="5400000">
            <a:off x="9101932" y="3869531"/>
            <a:ext cx="293687"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51" name="Google Shape;551;p47"/>
          <p:cNvCxnSpPr/>
          <p:nvPr/>
        </p:nvCxnSpPr>
        <p:spPr>
          <a:xfrm>
            <a:off x="8129587" y="2095500"/>
            <a:ext cx="1119300" cy="796800"/>
          </a:xfrm>
          <a:prstGeom prst="bentConnector2">
            <a:avLst/>
          </a:prstGeom>
          <a:noFill/>
          <a:ln w="12700" cap="flat" cmpd="sng">
            <a:solidFill>
              <a:schemeClr val="dk1"/>
            </a:solidFill>
            <a:prstDash val="solid"/>
            <a:miter lim="800000"/>
            <a:headEnd type="none" w="med" len="med"/>
            <a:tailEnd type="triangle" w="med" len="med"/>
          </a:ln>
        </p:spPr>
      </p:cxnSp>
      <p:cxnSp>
        <p:nvCxnSpPr>
          <p:cNvPr id="552" name="Google Shape;552;p47"/>
          <p:cNvCxnSpPr/>
          <p:nvPr/>
        </p:nvCxnSpPr>
        <p:spPr>
          <a:xfrm>
            <a:off x="5751513" y="2095500"/>
            <a:ext cx="682625" cy="0"/>
          </a:xfrm>
          <a:prstGeom prst="straightConnector1">
            <a:avLst/>
          </a:prstGeom>
          <a:noFill/>
          <a:ln w="12700" cap="flat" cmpd="sng">
            <a:solidFill>
              <a:schemeClr val="dk1"/>
            </a:solidFill>
            <a:prstDash val="solid"/>
            <a:miter lim="800000"/>
            <a:headEnd type="none" w="med" len="med"/>
            <a:tailEnd type="triangle" w="med" len="med"/>
          </a:ln>
        </p:spPr>
      </p:cxnSp>
      <p:cxnSp>
        <p:nvCxnSpPr>
          <p:cNvPr id="553" name="Google Shape;553;p47"/>
          <p:cNvCxnSpPr/>
          <p:nvPr/>
        </p:nvCxnSpPr>
        <p:spPr>
          <a:xfrm rot="10800000" flipH="1">
            <a:off x="2922587" y="2095625"/>
            <a:ext cx="1133400" cy="796800"/>
          </a:xfrm>
          <a:prstGeom prst="bentConnector2">
            <a:avLst/>
          </a:prstGeom>
          <a:noFill/>
          <a:ln w="12700" cap="flat" cmpd="sng">
            <a:solidFill>
              <a:schemeClr val="dk1"/>
            </a:solidFill>
            <a:prstDash val="solid"/>
            <a:miter lim="800000"/>
            <a:headEnd type="none" w="med" len="med"/>
            <a:tailEnd type="triangle" w="med" len="med"/>
          </a:ln>
        </p:spPr>
      </p:cxnSp>
      <p:sp>
        <p:nvSpPr>
          <p:cNvPr id="554" name="Google Shape;554;p47"/>
          <p:cNvSpPr txBox="1"/>
          <p:nvPr/>
        </p:nvSpPr>
        <p:spPr>
          <a:xfrm>
            <a:off x="4089400" y="5792787"/>
            <a:ext cx="1695450" cy="830262"/>
          </a:xfrm>
          <a:prstGeom prst="rect">
            <a:avLst/>
          </a:prstGeom>
          <a:solidFill>
            <a:schemeClr val="accent1"/>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Colour Image Processing</a:t>
            </a:r>
            <a:endParaRPr/>
          </a:p>
        </p:txBody>
      </p:sp>
      <p:sp>
        <p:nvSpPr>
          <p:cNvPr id="555" name="Google Shape;555;p47"/>
          <p:cNvSpPr txBox="1"/>
          <p:nvPr/>
        </p:nvSpPr>
        <p:spPr>
          <a:xfrm>
            <a:off x="6332537" y="5792787"/>
            <a:ext cx="1695450" cy="830262"/>
          </a:xfrm>
          <a:prstGeom prst="rect">
            <a:avLst/>
          </a:prstGeom>
          <a:solidFill>
            <a:schemeClr val="l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1"/>
              </a:buClr>
              <a:buSzPts val="1800"/>
            </a:pPr>
            <a:r>
              <a:rPr lang="en-US">
                <a:solidFill>
                  <a:schemeClr val="dk1"/>
                </a:solidFill>
                <a:latin typeface="Arial"/>
                <a:ea typeface="Arial"/>
                <a:cs typeface="Arial"/>
                <a:sym typeface="Arial"/>
              </a:rPr>
              <a:t>Image Compression</a:t>
            </a:r>
            <a:endParaRPr/>
          </a:p>
        </p:txBody>
      </p:sp>
      <p:pic>
        <p:nvPicPr>
          <p:cNvPr id="556" name="Google Shape;556;p47"/>
          <p:cNvPicPr preferRelativeResize="0"/>
          <p:nvPr/>
        </p:nvPicPr>
        <p:blipFill rotWithShape="1">
          <a:blip r:embed="rId3">
            <a:alphaModFix/>
          </a:blip>
          <a:srcRect b="26691"/>
          <a:stretch/>
        </p:blipFill>
        <p:spPr>
          <a:xfrm>
            <a:off x="3840163" y="2801937"/>
            <a:ext cx="4491037" cy="2152650"/>
          </a:xfrm>
          <a:prstGeom prst="rect">
            <a:avLst/>
          </a:prstGeom>
          <a:noFill/>
          <a:ln>
            <a:noFill/>
          </a:ln>
        </p:spPr>
      </p:pic>
    </p:spTree>
    <p:extLst>
      <p:ext uri="{BB962C8B-B14F-4D97-AF65-F5344CB8AC3E}">
        <p14:creationId xmlns:p14="http://schemas.microsoft.com/office/powerpoint/2010/main" val="676034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image processing</a:t>
            </a:r>
          </a:p>
        </p:txBody>
      </p:sp>
      <p:sp>
        <p:nvSpPr>
          <p:cNvPr id="3" name="Content Placeholder 2"/>
          <p:cNvSpPr>
            <a:spLocks noGrp="1"/>
          </p:cNvSpPr>
          <p:nvPr>
            <p:ph idx="1"/>
          </p:nvPr>
        </p:nvSpPr>
        <p:spPr/>
        <p:txBody>
          <a:bodyPr/>
          <a:lstStyle/>
          <a:p>
            <a:r>
              <a:rPr lang="en-US" dirty="0"/>
              <a:t>Color image processing is the analysis, transformation, and interpretation of visual data presented in color.</a:t>
            </a:r>
          </a:p>
        </p:txBody>
      </p:sp>
    </p:spTree>
    <p:extLst>
      <p:ext uri="{BB962C8B-B14F-4D97-AF65-F5344CB8AC3E}">
        <p14:creationId xmlns:p14="http://schemas.microsoft.com/office/powerpoint/2010/main" val="1504059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Digital Image Processing?</a:t>
            </a:r>
          </a:p>
        </p:txBody>
      </p:sp>
      <p:sp>
        <p:nvSpPr>
          <p:cNvPr id="3" name="Content Placeholder 2"/>
          <p:cNvSpPr>
            <a:spLocks noGrp="1"/>
          </p:cNvSpPr>
          <p:nvPr>
            <p:ph idx="1"/>
          </p:nvPr>
        </p:nvSpPr>
        <p:spPr/>
        <p:txBody>
          <a:bodyPr>
            <a:normAutofit/>
          </a:bodyPr>
          <a:lstStyle/>
          <a:p>
            <a:r>
              <a:rPr lang="en-US" dirty="0"/>
              <a:t>Finally, higher-level processing involves “making sense” of an ensemble of recognized objects, as in image analysis, and, at the far end of the continuum, performing the cognitive functions normally associated with human vision. </a:t>
            </a:r>
            <a:br>
              <a:rPr lang="en-US" dirty="0"/>
            </a:br>
            <a:r>
              <a:rPr lang="en-US" dirty="0"/>
              <a:t> </a:t>
            </a:r>
            <a:br>
              <a:rPr lang="en-US" dirty="0"/>
            </a:br>
            <a:br>
              <a:rPr lang="en-US" dirty="0"/>
            </a:br>
            <a:endParaRPr lang="en-US" dirty="0"/>
          </a:p>
        </p:txBody>
      </p:sp>
    </p:spTree>
    <p:extLst>
      <p:ext uri="{BB962C8B-B14F-4D97-AF65-F5344CB8AC3E}">
        <p14:creationId xmlns:p14="http://schemas.microsoft.com/office/powerpoint/2010/main" val="3562447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4"/>
          <p:cNvSpPr/>
          <p:nvPr/>
        </p:nvSpPr>
        <p:spPr>
          <a:xfrm>
            <a:off x="1695450" y="4032251"/>
            <a:ext cx="8786812" cy="885825"/>
          </a:xfrm>
          <a:prstGeom prst="rightArrow">
            <a:avLst>
              <a:gd name="adj1" fmla="val 19794"/>
              <a:gd name="adj2" fmla="val 5071"/>
            </a:avLst>
          </a:prstGeom>
          <a:solidFill>
            <a:schemeClr val="accen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endParaRPr>
              <a:solidFill>
                <a:schemeClr val="dk1"/>
              </a:solidFill>
              <a:latin typeface="Arial"/>
              <a:ea typeface="Arial"/>
              <a:cs typeface="Arial"/>
              <a:sym typeface="Arial"/>
            </a:endParaRPr>
          </a:p>
        </p:txBody>
      </p:sp>
      <p:sp>
        <p:nvSpPr>
          <p:cNvPr id="268" name="Google Shape;268;p34"/>
          <p:cNvSpPr txBox="1">
            <a:spLocks noGrp="1"/>
          </p:cNvSpPr>
          <p:nvPr>
            <p:ph type="title"/>
          </p:nvPr>
        </p:nvSpPr>
        <p:spPr>
          <a:xfrm>
            <a:off x="1981200" y="274637"/>
            <a:ext cx="822960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4400"/>
            </a:pPr>
            <a:r>
              <a:rPr lang="en-US">
                <a:solidFill>
                  <a:schemeClr val="dk2"/>
                </a:solidFill>
                <a:latin typeface="Arial"/>
                <a:ea typeface="Arial"/>
                <a:cs typeface="Arial"/>
                <a:sym typeface="Arial"/>
              </a:rPr>
              <a:t>What is DIP? (cont…)</a:t>
            </a:r>
            <a:endParaRPr/>
          </a:p>
        </p:txBody>
      </p:sp>
      <p:sp>
        <p:nvSpPr>
          <p:cNvPr id="269" name="Google Shape;269;p34"/>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0" indent="0">
              <a:lnSpc>
                <a:spcPct val="100000"/>
              </a:lnSpc>
              <a:spcBef>
                <a:spcPts val="0"/>
              </a:spcBef>
              <a:buClr>
                <a:schemeClr val="dk1"/>
              </a:buClr>
              <a:buSzPts val="3200"/>
              <a:buNone/>
            </a:pPr>
            <a:r>
              <a:rPr lang="en-US" sz="3200" dirty="0">
                <a:solidFill>
                  <a:schemeClr val="dk1"/>
                </a:solidFill>
                <a:latin typeface="Arial"/>
                <a:ea typeface="Arial"/>
                <a:cs typeface="Arial"/>
                <a:sym typeface="Arial"/>
              </a:rPr>
              <a:t>The continuum from image processing to computer vision can be broken up into low-, mid- and high-level processes</a:t>
            </a:r>
            <a:endParaRPr dirty="0"/>
          </a:p>
        </p:txBody>
      </p:sp>
      <p:grpSp>
        <p:nvGrpSpPr>
          <p:cNvPr id="270" name="Google Shape;270;p34"/>
          <p:cNvGrpSpPr/>
          <p:nvPr/>
        </p:nvGrpSpPr>
        <p:grpSpPr>
          <a:xfrm>
            <a:off x="1995488" y="3203575"/>
            <a:ext cx="2587625" cy="2495550"/>
            <a:chOff x="252" y="1413"/>
            <a:chExt cx="1476" cy="1572"/>
          </a:xfrm>
        </p:grpSpPr>
        <p:sp>
          <p:nvSpPr>
            <p:cNvPr id="271" name="Google Shape;271;p34"/>
            <p:cNvSpPr txBox="1"/>
            <p:nvPr/>
          </p:nvSpPr>
          <p:spPr>
            <a:xfrm>
              <a:off x="252" y="1413"/>
              <a:ext cx="1476" cy="239"/>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Low Level Process</a:t>
              </a:r>
              <a:endParaRPr/>
            </a:p>
          </p:txBody>
        </p:sp>
        <p:sp>
          <p:nvSpPr>
            <p:cNvPr id="272" name="Google Shape;272;p34"/>
            <p:cNvSpPr txBox="1"/>
            <p:nvPr/>
          </p:nvSpPr>
          <p:spPr>
            <a:xfrm>
              <a:off x="252" y="1648"/>
              <a:ext cx="1476" cy="1337"/>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a:buClr>
                  <a:schemeClr val="dk1"/>
                </a:buClr>
                <a:buSzPts val="1800"/>
              </a:pPr>
              <a:r>
                <a:rPr lang="en-US" b="1">
                  <a:solidFill>
                    <a:schemeClr val="dk1"/>
                  </a:solidFill>
                  <a:latin typeface="Arial"/>
                  <a:ea typeface="Arial"/>
                  <a:cs typeface="Arial"/>
                  <a:sym typeface="Arial"/>
                </a:rPr>
                <a:t>Input:</a:t>
              </a:r>
              <a:r>
                <a:rPr lang="en-US">
                  <a:solidFill>
                    <a:schemeClr val="dk1"/>
                  </a:solidFill>
                  <a:latin typeface="Arial"/>
                  <a:ea typeface="Arial"/>
                  <a:cs typeface="Arial"/>
                  <a:sym typeface="Arial"/>
                </a:rPr>
                <a:t> Image</a:t>
              </a:r>
              <a:br>
                <a:rPr lang="en-US">
                  <a:solidFill>
                    <a:schemeClr val="dk1"/>
                  </a:solidFill>
                  <a:latin typeface="Arial"/>
                  <a:ea typeface="Arial"/>
                  <a:cs typeface="Arial"/>
                  <a:sym typeface="Arial"/>
                </a:rPr>
              </a:br>
              <a:r>
                <a:rPr lang="en-US" b="1">
                  <a:solidFill>
                    <a:schemeClr val="dk1"/>
                  </a:solidFill>
                  <a:latin typeface="Arial"/>
                  <a:ea typeface="Arial"/>
                  <a:cs typeface="Arial"/>
                  <a:sym typeface="Arial"/>
                </a:rPr>
                <a:t>Output:</a:t>
              </a:r>
              <a:r>
                <a:rPr lang="en-US">
                  <a:solidFill>
                    <a:schemeClr val="dk1"/>
                  </a:solidFill>
                  <a:latin typeface="Arial"/>
                  <a:ea typeface="Arial"/>
                  <a:cs typeface="Arial"/>
                  <a:sym typeface="Arial"/>
                </a:rPr>
                <a:t> Image</a:t>
              </a:r>
              <a:endParaRPr/>
            </a:p>
            <a:p>
              <a:pPr>
                <a:spcBef>
                  <a:spcPts val="900"/>
                </a:spcBef>
                <a:buClr>
                  <a:schemeClr val="dk1"/>
                </a:buClr>
                <a:buSzPts val="1800"/>
              </a:pPr>
              <a:r>
                <a:rPr lang="en-US" b="1">
                  <a:solidFill>
                    <a:schemeClr val="dk1"/>
                  </a:solidFill>
                  <a:latin typeface="Arial"/>
                  <a:ea typeface="Arial"/>
                  <a:cs typeface="Arial"/>
                  <a:sym typeface="Arial"/>
                </a:rPr>
                <a:t>Examples:</a:t>
              </a:r>
              <a:r>
                <a:rPr lang="en-US">
                  <a:solidFill>
                    <a:schemeClr val="dk1"/>
                  </a:solidFill>
                  <a:latin typeface="Arial"/>
                  <a:ea typeface="Arial"/>
                  <a:cs typeface="Arial"/>
                  <a:sym typeface="Arial"/>
                </a:rPr>
                <a:t> Noise removal, image sharpening</a:t>
              </a:r>
              <a:endParaRPr/>
            </a:p>
          </p:txBody>
        </p:sp>
      </p:grpSp>
      <p:grpSp>
        <p:nvGrpSpPr>
          <p:cNvPr id="273" name="Google Shape;273;p34"/>
          <p:cNvGrpSpPr/>
          <p:nvPr/>
        </p:nvGrpSpPr>
        <p:grpSpPr>
          <a:xfrm>
            <a:off x="4803776" y="3203575"/>
            <a:ext cx="2587625" cy="2495550"/>
            <a:chOff x="2142" y="1360"/>
            <a:chExt cx="1476" cy="1572"/>
          </a:xfrm>
        </p:grpSpPr>
        <p:sp>
          <p:nvSpPr>
            <p:cNvPr id="274" name="Google Shape;274;p34"/>
            <p:cNvSpPr txBox="1"/>
            <p:nvPr/>
          </p:nvSpPr>
          <p:spPr>
            <a:xfrm>
              <a:off x="2142" y="1360"/>
              <a:ext cx="1476" cy="239"/>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Mid Level Process</a:t>
              </a:r>
              <a:endParaRPr/>
            </a:p>
          </p:txBody>
        </p:sp>
        <p:sp>
          <p:nvSpPr>
            <p:cNvPr id="275" name="Google Shape;275;p34"/>
            <p:cNvSpPr txBox="1"/>
            <p:nvPr/>
          </p:nvSpPr>
          <p:spPr>
            <a:xfrm>
              <a:off x="2142" y="1595"/>
              <a:ext cx="1476" cy="1337"/>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a:buClr>
                  <a:schemeClr val="dk1"/>
                </a:buClr>
                <a:buSzPts val="1800"/>
              </a:pPr>
              <a:r>
                <a:rPr lang="en-US" b="1">
                  <a:solidFill>
                    <a:schemeClr val="dk1"/>
                  </a:solidFill>
                  <a:latin typeface="Arial"/>
                  <a:ea typeface="Arial"/>
                  <a:cs typeface="Arial"/>
                  <a:sym typeface="Arial"/>
                </a:rPr>
                <a:t>Input:</a:t>
              </a:r>
              <a:r>
                <a:rPr lang="en-US">
                  <a:solidFill>
                    <a:schemeClr val="dk1"/>
                  </a:solidFill>
                  <a:latin typeface="Arial"/>
                  <a:ea typeface="Arial"/>
                  <a:cs typeface="Arial"/>
                  <a:sym typeface="Arial"/>
                </a:rPr>
                <a:t> Image </a:t>
              </a:r>
              <a:br>
                <a:rPr lang="en-US">
                  <a:solidFill>
                    <a:schemeClr val="dk1"/>
                  </a:solidFill>
                  <a:latin typeface="Arial"/>
                  <a:ea typeface="Arial"/>
                  <a:cs typeface="Arial"/>
                  <a:sym typeface="Arial"/>
                </a:rPr>
              </a:br>
              <a:r>
                <a:rPr lang="en-US" b="1">
                  <a:solidFill>
                    <a:schemeClr val="dk1"/>
                  </a:solidFill>
                  <a:latin typeface="Arial"/>
                  <a:ea typeface="Arial"/>
                  <a:cs typeface="Arial"/>
                  <a:sym typeface="Arial"/>
                </a:rPr>
                <a:t>Output:</a:t>
              </a:r>
              <a:r>
                <a:rPr lang="en-US">
                  <a:solidFill>
                    <a:schemeClr val="dk1"/>
                  </a:solidFill>
                  <a:latin typeface="Arial"/>
                  <a:ea typeface="Arial"/>
                  <a:cs typeface="Arial"/>
                  <a:sym typeface="Arial"/>
                </a:rPr>
                <a:t> Attributes</a:t>
              </a:r>
              <a:endParaRPr/>
            </a:p>
            <a:p>
              <a:pPr>
                <a:spcBef>
                  <a:spcPts val="900"/>
                </a:spcBef>
                <a:buClr>
                  <a:schemeClr val="dk1"/>
                </a:buClr>
                <a:buSzPts val="1800"/>
              </a:pPr>
              <a:r>
                <a:rPr lang="en-US" b="1">
                  <a:solidFill>
                    <a:schemeClr val="dk1"/>
                  </a:solidFill>
                  <a:latin typeface="Arial"/>
                  <a:ea typeface="Arial"/>
                  <a:cs typeface="Arial"/>
                  <a:sym typeface="Arial"/>
                </a:rPr>
                <a:t>Examples:</a:t>
              </a:r>
              <a:r>
                <a:rPr lang="en-US">
                  <a:solidFill>
                    <a:schemeClr val="dk1"/>
                  </a:solidFill>
                  <a:latin typeface="Arial"/>
                  <a:ea typeface="Arial"/>
                  <a:cs typeface="Arial"/>
                  <a:sym typeface="Arial"/>
                </a:rPr>
                <a:t> Object recognition, segmentation</a:t>
              </a:r>
              <a:endParaRPr/>
            </a:p>
          </p:txBody>
        </p:sp>
      </p:grpSp>
      <p:grpSp>
        <p:nvGrpSpPr>
          <p:cNvPr id="276" name="Google Shape;276;p34"/>
          <p:cNvGrpSpPr/>
          <p:nvPr/>
        </p:nvGrpSpPr>
        <p:grpSpPr>
          <a:xfrm>
            <a:off x="7613651" y="3203575"/>
            <a:ext cx="2586037" cy="2495550"/>
            <a:chOff x="3719" y="1352"/>
            <a:chExt cx="1476" cy="1572"/>
          </a:xfrm>
        </p:grpSpPr>
        <p:sp>
          <p:nvSpPr>
            <p:cNvPr id="277" name="Google Shape;277;p34"/>
            <p:cNvSpPr txBox="1"/>
            <p:nvPr/>
          </p:nvSpPr>
          <p:spPr>
            <a:xfrm>
              <a:off x="3719" y="1352"/>
              <a:ext cx="1476" cy="239"/>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High Level Process</a:t>
              </a:r>
              <a:endParaRPr/>
            </a:p>
          </p:txBody>
        </p:sp>
        <p:sp>
          <p:nvSpPr>
            <p:cNvPr id="278" name="Google Shape;278;p34"/>
            <p:cNvSpPr txBox="1"/>
            <p:nvPr/>
          </p:nvSpPr>
          <p:spPr>
            <a:xfrm>
              <a:off x="3719" y="1587"/>
              <a:ext cx="1476" cy="1337"/>
            </a:xfrm>
            <a:prstGeom prst="rect">
              <a:avLst/>
            </a:prstGeom>
            <a:solidFill>
              <a:schemeClr val="lt1">
                <a:alpha val="69803"/>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a:buClr>
                  <a:schemeClr val="dk1"/>
                </a:buClr>
                <a:buSzPts val="1800"/>
              </a:pPr>
              <a:r>
                <a:rPr lang="en-US" b="1" dirty="0">
                  <a:solidFill>
                    <a:schemeClr val="dk1"/>
                  </a:solidFill>
                  <a:latin typeface="Arial"/>
                  <a:ea typeface="Arial"/>
                  <a:cs typeface="Arial"/>
                  <a:sym typeface="Arial"/>
                </a:rPr>
                <a:t>Input: </a:t>
              </a:r>
              <a:r>
                <a:rPr lang="en-US" dirty="0">
                  <a:solidFill>
                    <a:schemeClr val="dk1"/>
                  </a:solidFill>
                  <a:latin typeface="Arial"/>
                  <a:ea typeface="Arial"/>
                  <a:cs typeface="Arial"/>
                  <a:sym typeface="Arial"/>
                </a:rPr>
                <a:t>Attributes </a:t>
              </a:r>
              <a:r>
                <a:rPr lang="en-US" b="1" dirty="0">
                  <a:solidFill>
                    <a:schemeClr val="dk1"/>
                  </a:solidFill>
                  <a:latin typeface="Arial"/>
                  <a:ea typeface="Arial"/>
                  <a:cs typeface="Arial"/>
                  <a:sym typeface="Arial"/>
                </a:rPr>
                <a:t>Output:</a:t>
              </a:r>
              <a:r>
                <a:rPr lang="en-US" dirty="0">
                  <a:solidFill>
                    <a:schemeClr val="dk1"/>
                  </a:solidFill>
                  <a:latin typeface="Arial"/>
                  <a:ea typeface="Arial"/>
                  <a:cs typeface="Arial"/>
                  <a:sym typeface="Arial"/>
                </a:rPr>
                <a:t> Understanding</a:t>
              </a:r>
              <a:endParaRPr dirty="0"/>
            </a:p>
            <a:p>
              <a:pPr>
                <a:spcBef>
                  <a:spcPts val="900"/>
                </a:spcBef>
                <a:buClr>
                  <a:schemeClr val="dk1"/>
                </a:buClr>
                <a:buSzPts val="1800"/>
              </a:pPr>
              <a:r>
                <a:rPr lang="en-US" b="1" dirty="0">
                  <a:solidFill>
                    <a:schemeClr val="dk1"/>
                  </a:solidFill>
                  <a:latin typeface="Arial"/>
                  <a:ea typeface="Arial"/>
                  <a:cs typeface="Arial"/>
                  <a:sym typeface="Arial"/>
                </a:rPr>
                <a:t>Examples: </a:t>
              </a:r>
              <a:r>
                <a:rPr lang="en-US" dirty="0">
                  <a:solidFill>
                    <a:schemeClr val="dk1"/>
                  </a:solidFill>
                  <a:latin typeface="Arial"/>
                  <a:ea typeface="Arial"/>
                  <a:cs typeface="Arial"/>
                  <a:sym typeface="Arial"/>
                </a:rPr>
                <a:t>Scene understanding </a:t>
              </a:r>
              <a:r>
                <a:rPr lang="en-US" dirty="0" err="1">
                  <a:solidFill>
                    <a:schemeClr val="dk1"/>
                  </a:solidFill>
                  <a:latin typeface="Arial"/>
                  <a:ea typeface="Arial"/>
                  <a:cs typeface="Arial"/>
                  <a:sym typeface="Arial"/>
                </a:rPr>
                <a:t>etc</a:t>
              </a:r>
              <a:endParaRPr dirty="0"/>
            </a:p>
          </p:txBody>
        </p:sp>
      </p:grpSp>
    </p:spTree>
    <p:extLst>
      <p:ext uri="{BB962C8B-B14F-4D97-AF65-F5344CB8AC3E}">
        <p14:creationId xmlns:p14="http://schemas.microsoft.com/office/powerpoint/2010/main" val="2360247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Origin of Digital Image Processing?</a:t>
            </a:r>
          </a:p>
        </p:txBody>
      </p:sp>
      <p:sp>
        <p:nvSpPr>
          <p:cNvPr id="3" name="Content Placeholder 2"/>
          <p:cNvSpPr>
            <a:spLocks noGrp="1"/>
          </p:cNvSpPr>
          <p:nvPr>
            <p:ph idx="1"/>
          </p:nvPr>
        </p:nvSpPr>
        <p:spPr/>
        <p:txBody>
          <a:bodyPr>
            <a:normAutofit/>
          </a:bodyPr>
          <a:lstStyle/>
          <a:p>
            <a:r>
              <a:rPr lang="en-US" dirty="0"/>
              <a:t>One of the earliest applications of digital images was in the newspaper industry, when pictures were first sent by submarine cable between London and New York. Introduction of the </a:t>
            </a:r>
            <a:r>
              <a:rPr lang="en-US" dirty="0" err="1"/>
              <a:t>Bartlane</a:t>
            </a:r>
            <a:r>
              <a:rPr lang="en-US" dirty="0"/>
              <a:t> cable picture transmission system in the early 1920s reduced the time required to transport a picture across the Atlantic from more than</a:t>
            </a:r>
            <a:br>
              <a:rPr lang="en-US" dirty="0"/>
            </a:br>
            <a:r>
              <a:rPr lang="en-US" dirty="0"/>
              <a:t>a week to less than three hours. </a:t>
            </a:r>
          </a:p>
          <a:p>
            <a:br>
              <a:rPr lang="en-US" dirty="0"/>
            </a:br>
            <a:br>
              <a:rPr lang="en-US" dirty="0"/>
            </a:br>
            <a:br>
              <a:rPr lang="en-US" dirty="0"/>
            </a:br>
            <a:endParaRPr lang="en-US" dirty="0"/>
          </a:p>
        </p:txBody>
      </p:sp>
      <p:pic>
        <p:nvPicPr>
          <p:cNvPr id="4" name="Picture 3"/>
          <p:cNvPicPr>
            <a:picLocks noChangeAspect="1"/>
          </p:cNvPicPr>
          <p:nvPr/>
        </p:nvPicPr>
        <p:blipFill>
          <a:blip r:embed="rId2"/>
          <a:stretch>
            <a:fillRect/>
          </a:stretch>
        </p:blipFill>
        <p:spPr>
          <a:xfrm>
            <a:off x="3156903" y="4240020"/>
            <a:ext cx="6677978" cy="2617980"/>
          </a:xfrm>
          <a:prstGeom prst="rect">
            <a:avLst/>
          </a:prstGeom>
        </p:spPr>
      </p:pic>
    </p:spTree>
    <p:extLst>
      <p:ext uri="{BB962C8B-B14F-4D97-AF65-F5344CB8AC3E}">
        <p14:creationId xmlns:p14="http://schemas.microsoft.com/office/powerpoint/2010/main" val="444522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DIP</a:t>
            </a:r>
          </a:p>
        </p:txBody>
      </p:sp>
      <p:sp>
        <p:nvSpPr>
          <p:cNvPr id="3" name="Content Placeholder 2"/>
          <p:cNvSpPr>
            <a:spLocks noGrp="1"/>
          </p:cNvSpPr>
          <p:nvPr>
            <p:ph idx="1"/>
          </p:nvPr>
        </p:nvSpPr>
        <p:spPr/>
        <p:txBody>
          <a:bodyPr>
            <a:normAutofit fontScale="85000" lnSpcReduction="10000"/>
          </a:bodyPr>
          <a:lstStyle/>
          <a:p>
            <a:r>
              <a:rPr lang="en-US" dirty="0"/>
              <a:t>In parallel with space applications, digital image processing techniques began in the late 1960s and early 1970s to be used in medical imaging, remote Earth resources observations, and astronomy. The invention in the early 1970s of </a:t>
            </a:r>
            <a:r>
              <a:rPr lang="en-US" i="1" dirty="0"/>
              <a:t>computerized axial tomography </a:t>
            </a:r>
            <a:r>
              <a:rPr lang="en-US" dirty="0"/>
              <a:t>(CAT), also called </a:t>
            </a:r>
            <a:r>
              <a:rPr lang="en-US" i="1" dirty="0"/>
              <a:t>computerized tomography </a:t>
            </a:r>
            <a:r>
              <a:rPr lang="en-US" dirty="0"/>
              <a:t>(CT) for short, is one of the most important events in the application of image processing in medical diagnosis. </a:t>
            </a:r>
          </a:p>
          <a:p>
            <a:r>
              <a:rPr lang="en-US" dirty="0"/>
              <a:t>Tomography consists of algorithms that use the sensed data to construct an image that represents a “slice” through the object. Motion of the object in a direction perpendicular to the ring of detectors produces a set of such slices, which constitute a three-dimensional (3-D) rendition of the inside of the</a:t>
            </a:r>
            <a:br>
              <a:rPr lang="en-US" dirty="0"/>
            </a:br>
            <a:r>
              <a:rPr lang="en-US" dirty="0"/>
              <a:t>object. Tomography was invented independently by Sir Godfrey N. Hounsfield and Professor Allan M. Cormack, who shared the 1979 Nobel Prize in Medicine for their invention. </a:t>
            </a:r>
            <a:br>
              <a:rPr lang="en-US" dirty="0"/>
            </a:br>
            <a:endParaRPr lang="en-US" dirty="0"/>
          </a:p>
        </p:txBody>
      </p:sp>
    </p:spTree>
    <p:extLst>
      <p:ext uri="{BB962C8B-B14F-4D97-AF65-F5344CB8AC3E}">
        <p14:creationId xmlns:p14="http://schemas.microsoft.com/office/powerpoint/2010/main" val="834872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DIP</a:t>
            </a:r>
          </a:p>
        </p:txBody>
      </p:sp>
      <p:sp>
        <p:nvSpPr>
          <p:cNvPr id="3" name="Content Placeholder 2"/>
          <p:cNvSpPr>
            <a:spLocks noGrp="1"/>
          </p:cNvSpPr>
          <p:nvPr>
            <p:ph idx="1"/>
          </p:nvPr>
        </p:nvSpPr>
        <p:spPr/>
        <p:txBody>
          <a:bodyPr>
            <a:normAutofit fontScale="92500" lnSpcReduction="10000"/>
          </a:bodyPr>
          <a:lstStyle/>
          <a:p>
            <a:r>
              <a:rPr lang="en-US" dirty="0"/>
              <a:t>It is interesting to note that X-rays were discovered in 1895 by Wilhelm Conrad Roentgen, for which he received the 1901 Nobel Prize for Physics. These two inventions, nearly 100 years apart, led to some of the most important applications of image processing today.</a:t>
            </a:r>
          </a:p>
          <a:p>
            <a:r>
              <a:rPr lang="en-US" dirty="0"/>
              <a:t>From the 1960s until the present, the field of image processing has grown vigorously. In addition to applications in medicine and the space program, digital image processing techniques are now used in a broad range of applications. </a:t>
            </a:r>
          </a:p>
          <a:p>
            <a:r>
              <a:rPr lang="en-US" dirty="0"/>
              <a:t>Computer procedures are used to enhance the contrast or code the intensity levels into color for easier interpretation of X-rays and other images used in industry, medicine, and the biological sciences. </a:t>
            </a:r>
            <a:br>
              <a:rPr lang="en-US" dirty="0"/>
            </a:br>
            <a:endParaRPr lang="en-US" dirty="0"/>
          </a:p>
        </p:txBody>
      </p:sp>
    </p:spTree>
    <p:extLst>
      <p:ext uri="{BB962C8B-B14F-4D97-AF65-F5344CB8AC3E}">
        <p14:creationId xmlns:p14="http://schemas.microsoft.com/office/powerpoint/2010/main" val="365393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EXAMPLES OF FIELDS THAT USE DIGITAL IMAGE PROCESSING </a:t>
            </a:r>
          </a:p>
        </p:txBody>
      </p:sp>
      <p:sp>
        <p:nvSpPr>
          <p:cNvPr id="3" name="Content Placeholder 2"/>
          <p:cNvSpPr>
            <a:spLocks noGrp="1"/>
          </p:cNvSpPr>
          <p:nvPr>
            <p:ph idx="1"/>
          </p:nvPr>
        </p:nvSpPr>
        <p:spPr/>
        <p:txBody>
          <a:bodyPr>
            <a:normAutofit fontScale="85000" lnSpcReduction="10000"/>
          </a:bodyPr>
          <a:lstStyle/>
          <a:p>
            <a:r>
              <a:rPr lang="en-US" dirty="0"/>
              <a:t>Geographers use the same or similar techniques to study pollution patterns from aerial and satellite imagery. Image enhancement and restoration procedures are used to process degraded images of unrecoverable objects, or experimental results too expensive to duplicate. </a:t>
            </a:r>
          </a:p>
          <a:p>
            <a:r>
              <a:rPr lang="en-US" dirty="0"/>
              <a:t>In archeology, image processing methods have successfully restored blurred pictures that were the only available records of rare artifacts lost or damaged after being photographed. </a:t>
            </a:r>
          </a:p>
          <a:p>
            <a:r>
              <a:rPr lang="en-US" dirty="0"/>
              <a:t>In physics and related fields, computer techniques routinely enhance images of experiments in areas such as high-energy plasmas and electron microscopy. </a:t>
            </a:r>
          </a:p>
          <a:p>
            <a:r>
              <a:rPr lang="en-US" dirty="0"/>
              <a:t>Similarly successful applications of image processing concepts can be found in astronomy, biology, nuclear medicine, law enforcement, defense, and industry </a:t>
            </a:r>
            <a:br>
              <a:rPr lang="en-US" dirty="0"/>
            </a:br>
            <a:br>
              <a:rPr lang="en-US" dirty="0"/>
            </a:br>
            <a:endParaRPr lang="en-US" dirty="0"/>
          </a:p>
        </p:txBody>
      </p:sp>
    </p:spTree>
    <p:extLst>
      <p:ext uri="{BB962C8B-B14F-4D97-AF65-F5344CB8AC3E}">
        <p14:creationId xmlns:p14="http://schemas.microsoft.com/office/powerpoint/2010/main" val="9091936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1961</Words>
  <Application>Microsoft Office PowerPoint</Application>
  <PresentationFormat>Widescreen</PresentationFormat>
  <Paragraphs>152</Paragraphs>
  <Slides>34</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Tahoma</vt:lpstr>
      <vt:lpstr>Verdana</vt:lpstr>
      <vt:lpstr>Office Theme</vt:lpstr>
      <vt:lpstr>Digital Image Processing</vt:lpstr>
      <vt:lpstr>What is a Digital Image Processing?</vt:lpstr>
      <vt:lpstr>What is a Digital Image Processing?</vt:lpstr>
      <vt:lpstr>What is a Digital Image Processing?</vt:lpstr>
      <vt:lpstr>What is DIP? (cont…)</vt:lpstr>
      <vt:lpstr>Origin of Digital Image Processing?</vt:lpstr>
      <vt:lpstr>Applications of DIP</vt:lpstr>
      <vt:lpstr>Applications of DIP</vt:lpstr>
      <vt:lpstr>EXAMPLES OF FIELDS THAT USE DIGITAL IMAGE PROCESSING </vt:lpstr>
      <vt:lpstr>EXAMPLES OF FIELDS THAT USE DIGITAL IMAGE PROCESSING </vt:lpstr>
      <vt:lpstr>EXAMPLES OF FIELDS THAT USE DIGITAL IMAGE PROCESSING </vt:lpstr>
      <vt:lpstr>GAMMA-RAY IMAGING </vt:lpstr>
      <vt:lpstr>X-RAY IMAGING </vt:lpstr>
      <vt:lpstr>Positron Emission Tomography (PET)</vt:lpstr>
      <vt:lpstr>IMAGING IN THE ULTRAVIOLET BAND </vt:lpstr>
      <vt:lpstr>IMAGING IN THE VISIBLE AND INFRARED BANDS </vt:lpstr>
      <vt:lpstr>IMAGING IN THE MICROWAVE BAND </vt:lpstr>
      <vt:lpstr>PowerPoint Presentation</vt:lpstr>
      <vt:lpstr>IMAGING IN THE RADIO BAND </vt:lpstr>
      <vt:lpstr>PowerPoint Presentation</vt:lpstr>
      <vt:lpstr>FUNDAMENTAL STEPS IN DIGITAL IMAGE PROCESSING </vt:lpstr>
      <vt:lpstr>Image Acquisition </vt:lpstr>
      <vt:lpstr>Image enhancement </vt:lpstr>
      <vt:lpstr>Image Restoration - Examples</vt:lpstr>
      <vt:lpstr>Image Restoration – De-noising</vt:lpstr>
      <vt:lpstr>Key Stages in Digital Image Processing: Morphological Processing</vt:lpstr>
      <vt:lpstr>Key Stages in Digital Image Processing: Segmentation</vt:lpstr>
      <vt:lpstr>Key Stages in Digital Image Processing: Object Recognition</vt:lpstr>
      <vt:lpstr>Key Stages in Digital Image Processing: Representation &amp; Description</vt:lpstr>
      <vt:lpstr>Key Stages in Digital Image Processing: Representation &amp; Description</vt:lpstr>
      <vt:lpstr>Key Stages in Digital Image Processing: Image Compression</vt:lpstr>
      <vt:lpstr>Image Compression</vt:lpstr>
      <vt:lpstr>Key Stages in Digital Image Processing: Color Image Processing</vt:lpstr>
      <vt:lpstr>Color image processing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Image Processing</dc:title>
  <dc:creator>Mubashir</dc:creator>
  <cp:lastModifiedBy>Dr.Mubashir Ahmad</cp:lastModifiedBy>
  <cp:revision>94</cp:revision>
  <dcterms:created xsi:type="dcterms:W3CDTF">2023-03-05T15:37:20Z</dcterms:created>
  <dcterms:modified xsi:type="dcterms:W3CDTF">2023-09-18T08:39:53Z</dcterms:modified>
</cp:coreProperties>
</file>

<file path=docProps/thumbnail.jpeg>
</file>